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32" r:id="rId2"/>
    <p:sldId id="258" r:id="rId3"/>
    <p:sldId id="320" r:id="rId4"/>
    <p:sldId id="321" r:id="rId5"/>
    <p:sldId id="307" r:id="rId6"/>
    <p:sldId id="259" r:id="rId7"/>
    <p:sldId id="260" r:id="rId8"/>
    <p:sldId id="308" r:id="rId9"/>
    <p:sldId id="324" r:id="rId10"/>
    <p:sldId id="326" r:id="rId11"/>
    <p:sldId id="327" r:id="rId12"/>
    <p:sldId id="322" r:id="rId13"/>
    <p:sldId id="328" r:id="rId14"/>
    <p:sldId id="329" r:id="rId15"/>
    <p:sldId id="265" r:id="rId16"/>
    <p:sldId id="309" r:id="rId17"/>
    <p:sldId id="333" r:id="rId18"/>
    <p:sldId id="331" r:id="rId19"/>
    <p:sldId id="311" r:id="rId20"/>
    <p:sldId id="310" r:id="rId21"/>
    <p:sldId id="312" r:id="rId22"/>
    <p:sldId id="313" r:id="rId23"/>
    <p:sldId id="314" r:id="rId24"/>
    <p:sldId id="315" r:id="rId25"/>
    <p:sldId id="317" r:id="rId26"/>
    <p:sldId id="318" r:id="rId27"/>
    <p:sldId id="305" r:id="rId28"/>
    <p:sldId id="264"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0" d="100"/>
        <a:sy n="100" d="100"/>
      </p:scale>
      <p:origin x="0" y="12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5F920-A7F9-4BAB-B5EA-76B62F54AD53}" type="datetimeFigureOut">
              <a:rPr lang="en-US" smtClean="0"/>
              <a:t>8/16/2012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586B0-DB38-453E-80F2-76E0488317EA}" type="slidenum">
              <a:rPr lang="en-US" smtClean="0"/>
              <a:t>‹#›</a:t>
            </a:fld>
            <a:endParaRPr lang="en-US"/>
          </a:p>
        </p:txBody>
      </p:sp>
    </p:spTree>
    <p:extLst>
      <p:ext uri="{BB962C8B-B14F-4D97-AF65-F5344CB8AC3E}">
        <p14:creationId xmlns:p14="http://schemas.microsoft.com/office/powerpoint/2010/main" val="249084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smtClean="0"/>
          </a:p>
        </p:txBody>
      </p:sp>
      <p:sp>
        <p:nvSpPr>
          <p:cNvPr id="19460"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2D5E404-EA7B-4D32-BB76-F7F32C0F1D63}" type="slidenum">
              <a:rPr lang="en-US" smtClean="0">
                <a:latin typeface="Arial" charset="0"/>
              </a:rPr>
              <a:pPr eaLnBrk="1" hangingPunct="1"/>
              <a:t>5</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smtClean="0"/>
          </a:p>
        </p:txBody>
      </p:sp>
      <p:sp>
        <p:nvSpPr>
          <p:cNvPr id="23556"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A3727A4-9C37-45AA-9087-CA95C8B11061}" type="slidenum">
              <a:rPr lang="en-US" smtClean="0">
                <a:latin typeface="Arial" charset="0"/>
              </a:rPr>
              <a:pPr eaLnBrk="1" hangingPunct="1"/>
              <a:t>19</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smtClean="0"/>
          </a:p>
        </p:txBody>
      </p:sp>
      <p:sp>
        <p:nvSpPr>
          <p:cNvPr id="22532"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248538B-7E47-4B2F-BA9D-EAAE138AA50F}" type="slidenum">
              <a:rPr lang="en-US" smtClean="0">
                <a:latin typeface="Arial" charset="0"/>
              </a:rPr>
              <a:pPr eaLnBrk="1" hangingPunct="1"/>
              <a:t>20</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smtClean="0"/>
          </a:p>
        </p:txBody>
      </p:sp>
      <p:sp>
        <p:nvSpPr>
          <p:cNvPr id="24580"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AD505B2-D182-4645-B647-CAE12584F824}" type="slidenum">
              <a:rPr lang="en-US" smtClean="0">
                <a:latin typeface="Arial" charset="0"/>
              </a:rPr>
              <a:pPr eaLnBrk="1" hangingPunct="1"/>
              <a:t>21</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19BCBF0-EAFC-4300-80D1-3B2C1B9C8746}" type="slidenum">
              <a:rPr lang="en-US" smtClean="0">
                <a:latin typeface="Arial" charset="0"/>
              </a:rPr>
              <a:pPr eaLnBrk="1" hangingPunct="1"/>
              <a:t>22</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26628"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847FF47-7711-4200-A13F-3466AE2EEF7C}" type="slidenum">
              <a:rPr lang="en-US" smtClean="0">
                <a:latin typeface="Arial" charset="0"/>
              </a:rPr>
              <a:pPr eaLnBrk="1" hangingPunct="1"/>
              <a:t>23</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smtClean="0"/>
          </a:p>
        </p:txBody>
      </p:sp>
      <p:sp>
        <p:nvSpPr>
          <p:cNvPr id="27652"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A7F17C9-2AEA-4569-A9C7-27ABBA7EA546}" type="slidenum">
              <a:rPr lang="en-US" smtClean="0">
                <a:latin typeface="Arial" charset="0"/>
              </a:rPr>
              <a:pPr eaLnBrk="1" hangingPunct="1"/>
              <a:t>24</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1776713-A5AC-450F-B331-EF6A14BB1CDD}" type="slidenum">
              <a:rPr lang="en-US" smtClean="0">
                <a:latin typeface="Arial" charset="0"/>
              </a:rPr>
              <a:pPr eaLnBrk="1" hangingPunct="1"/>
              <a:t>25</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smtClean="0"/>
          </a:p>
        </p:txBody>
      </p:sp>
      <p:sp>
        <p:nvSpPr>
          <p:cNvPr id="30724"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BCAB1A6-70F6-4944-9CCE-F8741B7AF750}" type="slidenum">
              <a:rPr lang="en-US" smtClean="0">
                <a:latin typeface="Arial" charset="0"/>
              </a:rPr>
              <a:pPr eaLnBrk="1" hangingPunct="1"/>
              <a:t>26</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p>
        </p:txBody>
      </p:sp>
      <p:sp>
        <p:nvSpPr>
          <p:cNvPr id="31748"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4B1B7ED-259C-485E-BFAB-9246214702F8}" type="slidenum">
              <a:rPr lang="en-US" smtClean="0">
                <a:latin typeface="Arial" charset="0"/>
              </a:rPr>
              <a:pPr eaLnBrk="1" hangingPunct="1"/>
              <a:t>27</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shifts: </a:t>
            </a:r>
          </a:p>
          <a:p>
            <a:r>
              <a:rPr lang="en-US" baseline="0" dirty="0" smtClean="0"/>
              <a:t>Teaching to learning, teacher-centered to student-centered (Barr and </a:t>
            </a:r>
            <a:r>
              <a:rPr lang="en-US" baseline="0" dirty="0" err="1" smtClean="0"/>
              <a:t>Tagg</a:t>
            </a:r>
            <a:r>
              <a:rPr lang="en-US" baseline="0" dirty="0" smtClean="0"/>
              <a:t>, </a:t>
            </a:r>
            <a:r>
              <a:rPr lang="en-US" sz="1200" kern="1200" dirty="0" smtClean="0">
                <a:solidFill>
                  <a:schemeClr val="tx1"/>
                </a:solidFill>
                <a:effectLst/>
                <a:latin typeface="+mn-lt"/>
                <a:ea typeface="+mn-ea"/>
                <a:cs typeface="+mn-cs"/>
              </a:rPr>
              <a:t>“From Teaching to Learning - A New Paradigm for Undergraduate Education,” published in 1995 in</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Change Magazine</a:t>
            </a:r>
            <a:r>
              <a:rPr lang="en-US" sz="1200" kern="1200" dirty="0" smtClean="0">
                <a:solidFill>
                  <a:schemeClr val="tx1"/>
                </a:solidFill>
                <a:effectLst/>
                <a:latin typeface="+mn-lt"/>
                <a:ea typeface="+mn-ea"/>
                <a:cs typeface="+mn-cs"/>
              </a:rPr>
              <a:t>. </a:t>
            </a:r>
            <a:r>
              <a:rPr lang="en-US" baseline="0" dirty="0" smtClean="0"/>
              <a:t>)</a:t>
            </a:r>
          </a:p>
          <a:p>
            <a:r>
              <a:rPr lang="en-US" baseline="0" dirty="0" smtClean="0"/>
              <a:t>Inputs to outcomes</a:t>
            </a:r>
          </a:p>
          <a:p>
            <a:r>
              <a:rPr lang="en-US" baseline="0" dirty="0" smtClean="0"/>
              <a:t>Institutional quality: from resources and reputation to student learning and development (Alexander </a:t>
            </a:r>
            <a:r>
              <a:rPr lang="en-US" baseline="0" dirty="0" err="1" smtClean="0"/>
              <a:t>Astin</a:t>
            </a:r>
            <a:r>
              <a:rPr lang="en-US" baseline="0" dirty="0" smtClean="0"/>
              <a:t>)</a:t>
            </a:r>
          </a:p>
          <a:p>
            <a:r>
              <a:rPr lang="en-US" baseline="0" dirty="0" smtClean="0"/>
              <a:t>Introduction of assessment of student learning</a:t>
            </a:r>
          </a:p>
          <a:p>
            <a:r>
              <a:rPr lang="en-US" baseline="0" dirty="0" smtClean="0"/>
              <a:t>Accreditation: from resources and processes to focus on learning (but still a lot of process, e.g. in assessment)</a:t>
            </a:r>
          </a:p>
          <a:p>
            <a:endParaRPr lang="en-US" baseline="0" dirty="0" smtClean="0"/>
          </a:p>
          <a:p>
            <a:r>
              <a:rPr lang="en-US" baseline="0" dirty="0" smtClean="0"/>
              <a:t>Assessment as process &gt; assessment to generate results</a:t>
            </a:r>
          </a:p>
          <a:p>
            <a:endParaRPr lang="en-US" baseline="0" dirty="0" smtClean="0"/>
          </a:p>
          <a:p>
            <a:r>
              <a:rPr lang="en-US" baseline="0" dirty="0" smtClean="0"/>
              <a:t>Accreditation: WASC pushing to reporting on actual quality of student learning – and what is being done to improve where necessary</a:t>
            </a:r>
            <a:endParaRPr lang="en-US" dirty="0"/>
          </a:p>
        </p:txBody>
      </p:sp>
      <p:sp>
        <p:nvSpPr>
          <p:cNvPr id="4" name="Slide Number Placeholder 3"/>
          <p:cNvSpPr>
            <a:spLocks noGrp="1"/>
          </p:cNvSpPr>
          <p:nvPr>
            <p:ph type="sldNum" sz="quarter" idx="10"/>
          </p:nvPr>
        </p:nvSpPr>
        <p:spPr/>
        <p:txBody>
          <a:bodyPr/>
          <a:lstStyle/>
          <a:p>
            <a:fld id="{7DF82E98-E3B2-4161-9E89-ADD9CA305428}" type="slidenum">
              <a:rPr lang="en-US" smtClean="0"/>
              <a:t>28</a:t>
            </a:fld>
            <a:endParaRPr lang="en-US"/>
          </a:p>
        </p:txBody>
      </p:sp>
    </p:spTree>
    <p:extLst>
      <p:ext uri="{BB962C8B-B14F-4D97-AF65-F5344CB8AC3E}">
        <p14:creationId xmlns:p14="http://schemas.microsoft.com/office/powerpoint/2010/main" val="152958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82E98-E3B2-4161-9E89-ADD9CA305428}" type="slidenum">
              <a:rPr lang="en-US" smtClean="0"/>
              <a:t>6</a:t>
            </a:fld>
            <a:endParaRPr lang="en-US"/>
          </a:p>
        </p:txBody>
      </p:sp>
    </p:spTree>
    <p:extLst>
      <p:ext uri="{BB962C8B-B14F-4D97-AF65-F5344CB8AC3E}">
        <p14:creationId xmlns:p14="http://schemas.microsoft.com/office/powerpoint/2010/main" val="379904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a:t>
            </a:r>
            <a:r>
              <a:rPr lang="en-US" baseline="0" dirty="0" smtClean="0"/>
              <a:t> of people think so</a:t>
            </a:r>
          </a:p>
          <a:p>
            <a:r>
              <a:rPr lang="en-US" baseline="0" dirty="0" smtClean="0"/>
              <a:t>Quality problem made more acute in conjunction with cost problem: Is college really worth the increasing cost, debt burden?</a:t>
            </a:r>
          </a:p>
          <a:p>
            <a:endParaRPr lang="en-US" baseline="0" dirty="0" smtClean="0"/>
          </a:p>
          <a:p>
            <a:r>
              <a:rPr lang="en-US" baseline="0" dirty="0" smtClean="0"/>
              <a:t>Now, another area where we’ve had a quality problem in the US is with US-built automobiles.</a:t>
            </a:r>
          </a:p>
          <a:p>
            <a:r>
              <a:rPr lang="en-US" baseline="0" dirty="0" smtClean="0"/>
              <a:t>People want better gas mileage, reliability, good resale value</a:t>
            </a:r>
          </a:p>
          <a:p>
            <a:r>
              <a:rPr lang="en-US" baseline="0" dirty="0" smtClean="0"/>
              <a:t>Imagine if they asked about gas mileage. “How many miles per gallon?”  And the GM dealer replied “We have highly trained engineers back in Detroit working on that. We’re very committed to improving mileage.”</a:t>
            </a:r>
          </a:p>
          <a:p>
            <a:r>
              <a:rPr lang="en-US" baseline="0" dirty="0" smtClean="0"/>
              <a:t>Would you like that answer? Would you think it was evasive? </a:t>
            </a:r>
          </a:p>
          <a:p>
            <a:r>
              <a:rPr lang="en-US" baseline="0" dirty="0" smtClean="0"/>
              <a:t>Obviously education is more complicated. But we can’t avoid those hard and legitimate questions forever. </a:t>
            </a:r>
            <a:endParaRPr lang="en-US" dirty="0"/>
          </a:p>
        </p:txBody>
      </p:sp>
      <p:sp>
        <p:nvSpPr>
          <p:cNvPr id="4" name="Slide Number Placeholder 3"/>
          <p:cNvSpPr>
            <a:spLocks noGrp="1"/>
          </p:cNvSpPr>
          <p:nvPr>
            <p:ph type="sldNum" sz="quarter" idx="10"/>
          </p:nvPr>
        </p:nvSpPr>
        <p:spPr/>
        <p:txBody>
          <a:bodyPr/>
          <a:lstStyle/>
          <a:p>
            <a:fld id="{7DF82E98-E3B2-4161-9E89-ADD9CA305428}" type="slidenum">
              <a:rPr lang="en-US" smtClean="0"/>
              <a:t>7</a:t>
            </a:fld>
            <a:endParaRPr lang="en-US"/>
          </a:p>
        </p:txBody>
      </p:sp>
    </p:spTree>
    <p:extLst>
      <p:ext uri="{BB962C8B-B14F-4D97-AF65-F5344CB8AC3E}">
        <p14:creationId xmlns:p14="http://schemas.microsoft.com/office/powerpoint/2010/main" val="351996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smtClean="0"/>
          </a:p>
        </p:txBody>
      </p:sp>
      <p:sp>
        <p:nvSpPr>
          <p:cNvPr id="20484"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3472990-7BFA-40AD-8E96-7DAAA4DD86EC}" type="slidenum">
              <a:rPr lang="en-US" smtClean="0">
                <a:latin typeface="Arial" charset="0"/>
              </a:rPr>
              <a:pPr eaLnBrk="1" hangingPunct="1"/>
              <a:t>8</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not only shifts in the way we think about and do assessment. They are fundamental shifts in the way we approach teaching and learning.</a:t>
            </a:r>
            <a:endParaRPr lang="en-US" dirty="0"/>
          </a:p>
        </p:txBody>
      </p:sp>
      <p:sp>
        <p:nvSpPr>
          <p:cNvPr id="4" name="Slide Number Placeholder 3"/>
          <p:cNvSpPr>
            <a:spLocks noGrp="1"/>
          </p:cNvSpPr>
          <p:nvPr>
            <p:ph type="sldNum" sz="quarter" idx="10"/>
          </p:nvPr>
        </p:nvSpPr>
        <p:spPr/>
        <p:txBody>
          <a:bodyPr/>
          <a:lstStyle/>
          <a:p>
            <a:fld id="{FA4586B0-DB38-453E-80F2-76E0488317EA}" type="slidenum">
              <a:rPr lang="en-US" smtClean="0"/>
              <a:t>12</a:t>
            </a:fld>
            <a:endParaRPr lang="en-US"/>
          </a:p>
        </p:txBody>
      </p:sp>
    </p:spTree>
    <p:extLst>
      <p:ext uri="{BB962C8B-B14F-4D97-AF65-F5344CB8AC3E}">
        <p14:creationId xmlns:p14="http://schemas.microsoft.com/office/powerpoint/2010/main" val="194531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understood “use” in terms of improving pedagogy, revising courses, rethinking curriculum, even connecting curriculum and co-curriculum. But</a:t>
            </a:r>
            <a:r>
              <a:rPr lang="en-US" baseline="0" dirty="0" smtClean="0"/>
              <a:t> </a:t>
            </a:r>
            <a:r>
              <a:rPr lang="en-US" dirty="0" smtClean="0"/>
              <a:t>what if our notion of “use” has been much too limited? What if we think about “use” beyond the confines of the campus and our own experience?</a:t>
            </a:r>
            <a:endParaRPr lang="en-US" dirty="0"/>
          </a:p>
        </p:txBody>
      </p:sp>
      <p:sp>
        <p:nvSpPr>
          <p:cNvPr id="4" name="Slide Number Placeholder 3"/>
          <p:cNvSpPr>
            <a:spLocks noGrp="1"/>
          </p:cNvSpPr>
          <p:nvPr>
            <p:ph type="sldNum" sz="quarter" idx="10"/>
          </p:nvPr>
        </p:nvSpPr>
        <p:spPr/>
        <p:txBody>
          <a:bodyPr/>
          <a:lstStyle/>
          <a:p>
            <a:fld id="{7DF82E98-E3B2-4161-9E89-ADD9CA305428}" type="slidenum">
              <a:rPr lang="en-US" smtClean="0"/>
              <a:t>15</a:t>
            </a:fld>
            <a:endParaRPr lang="en-US"/>
          </a:p>
        </p:txBody>
      </p:sp>
    </p:spTree>
    <p:extLst>
      <p:ext uri="{BB962C8B-B14F-4D97-AF65-F5344CB8AC3E}">
        <p14:creationId xmlns:p14="http://schemas.microsoft.com/office/powerpoint/2010/main" val="65851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smtClean="0"/>
          </a:p>
        </p:txBody>
      </p:sp>
      <p:sp>
        <p:nvSpPr>
          <p:cNvPr id="21508"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A847522-F2B1-43D3-B393-FC928CF63286}" type="slidenum">
              <a:rPr lang="en-US" smtClean="0">
                <a:latin typeface="Arial" charset="0"/>
              </a:rPr>
              <a:pPr eaLnBrk="1" hangingPunct="1"/>
              <a:t>16</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smtClean="0"/>
          </a:p>
        </p:txBody>
      </p:sp>
      <p:sp>
        <p:nvSpPr>
          <p:cNvPr id="20484"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3472990-7BFA-40AD-8E96-7DAAA4DD86EC}" type="slidenum">
              <a:rPr lang="en-US" smtClean="0">
                <a:latin typeface="Arial" charset="0"/>
              </a:rPr>
              <a:pPr eaLnBrk="1" hangingPunct="1"/>
              <a:t>17</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smtClean="0"/>
          </a:p>
        </p:txBody>
      </p:sp>
      <p:sp>
        <p:nvSpPr>
          <p:cNvPr id="21508" name="Slide Number Placeholder 3"/>
          <p:cNvSpPr>
            <a:spLocks noGrp="1"/>
          </p:cNvSpPr>
          <p:nvPr>
            <p:ph type="sldNum" sz="quarter" idx="5"/>
          </p:nvPr>
        </p:nvSpPr>
        <p:spPr>
          <a:noFill/>
        </p:spPr>
        <p:txBody>
          <a:bodyPr/>
          <a:lstStyle>
            <a:lvl1pPr defTabSz="914309" eaLnBrk="0" hangingPunct="0">
              <a:defRPr>
                <a:solidFill>
                  <a:schemeClr val="tx1"/>
                </a:solidFill>
                <a:latin typeface="Verdana" pitchFamily="34" charset="0"/>
                <a:cs typeface="Arial" charset="0"/>
              </a:defRPr>
            </a:lvl1pPr>
            <a:lvl2pPr marL="720364" indent="-277063" defTabSz="914309" eaLnBrk="0" hangingPunct="0">
              <a:defRPr>
                <a:solidFill>
                  <a:schemeClr val="tx1"/>
                </a:solidFill>
                <a:latin typeface="Verdana" pitchFamily="34" charset="0"/>
                <a:cs typeface="Arial" charset="0"/>
              </a:defRPr>
            </a:lvl2pPr>
            <a:lvl3pPr marL="1108253" indent="-221651" defTabSz="914309" eaLnBrk="0" hangingPunct="0">
              <a:defRPr>
                <a:solidFill>
                  <a:schemeClr val="tx1"/>
                </a:solidFill>
                <a:latin typeface="Verdana" pitchFamily="34" charset="0"/>
                <a:cs typeface="Arial" charset="0"/>
              </a:defRPr>
            </a:lvl3pPr>
            <a:lvl4pPr marL="1551554" indent="-221651" defTabSz="914309" eaLnBrk="0" hangingPunct="0">
              <a:defRPr>
                <a:solidFill>
                  <a:schemeClr val="tx1"/>
                </a:solidFill>
                <a:latin typeface="Verdana" pitchFamily="34" charset="0"/>
                <a:cs typeface="Arial" charset="0"/>
              </a:defRPr>
            </a:lvl4pPr>
            <a:lvl5pPr marL="1994855" indent="-221651" defTabSz="914309" eaLnBrk="0" hangingPunct="0">
              <a:defRPr>
                <a:solidFill>
                  <a:schemeClr val="tx1"/>
                </a:solidFill>
                <a:latin typeface="Verdana" pitchFamily="34" charset="0"/>
                <a:cs typeface="Arial" charset="0"/>
              </a:defRPr>
            </a:lvl5pPr>
            <a:lvl6pPr marL="2438156" indent="-221651" defTabSz="914309" eaLnBrk="0" fontAlgn="base" hangingPunct="0">
              <a:spcBef>
                <a:spcPct val="0"/>
              </a:spcBef>
              <a:spcAft>
                <a:spcPct val="0"/>
              </a:spcAft>
              <a:defRPr>
                <a:solidFill>
                  <a:schemeClr val="tx1"/>
                </a:solidFill>
                <a:latin typeface="Verdana" pitchFamily="34" charset="0"/>
                <a:cs typeface="Arial" charset="0"/>
              </a:defRPr>
            </a:lvl6pPr>
            <a:lvl7pPr marL="2881457" indent="-221651" defTabSz="914309" eaLnBrk="0" fontAlgn="base" hangingPunct="0">
              <a:spcBef>
                <a:spcPct val="0"/>
              </a:spcBef>
              <a:spcAft>
                <a:spcPct val="0"/>
              </a:spcAft>
              <a:defRPr>
                <a:solidFill>
                  <a:schemeClr val="tx1"/>
                </a:solidFill>
                <a:latin typeface="Verdana" pitchFamily="34" charset="0"/>
                <a:cs typeface="Arial" charset="0"/>
              </a:defRPr>
            </a:lvl7pPr>
            <a:lvl8pPr marL="3324758" indent="-221651" defTabSz="914309" eaLnBrk="0" fontAlgn="base" hangingPunct="0">
              <a:spcBef>
                <a:spcPct val="0"/>
              </a:spcBef>
              <a:spcAft>
                <a:spcPct val="0"/>
              </a:spcAft>
              <a:defRPr>
                <a:solidFill>
                  <a:schemeClr val="tx1"/>
                </a:solidFill>
                <a:latin typeface="Verdana" pitchFamily="34" charset="0"/>
                <a:cs typeface="Arial" charset="0"/>
              </a:defRPr>
            </a:lvl8pPr>
            <a:lvl9pPr marL="3768060" indent="-221651" defTabSz="91430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A847522-F2B1-43D3-B393-FC928CF63286}" type="slidenum">
              <a:rPr lang="en-US" smtClean="0">
                <a:latin typeface="Arial" charset="0"/>
              </a:rPr>
              <a:pPr eaLnBrk="1" hangingPunct="1"/>
              <a:t>18</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August 16, 2012</a:t>
            </a:r>
            <a:endParaRPr lang="en-US"/>
          </a:p>
        </p:txBody>
      </p:sp>
      <p:sp>
        <p:nvSpPr>
          <p:cNvPr id="5" name="Footer Placeholder 4"/>
          <p:cNvSpPr>
            <a:spLocks noGrp="1"/>
          </p:cNvSpPr>
          <p:nvPr>
            <p:ph type="ftr" sz="quarter" idx="11"/>
          </p:nvPr>
        </p:nvSpPr>
        <p:spPr/>
        <p:txBody>
          <a:bodyPr/>
          <a:lstStyle/>
          <a:p>
            <a:r>
              <a:rPr lang="en-US" smtClean="0"/>
              <a:t>Loyola University Chicago </a:t>
            </a:r>
            <a:endParaRPr lang="en-US"/>
          </a:p>
        </p:txBody>
      </p:sp>
      <p:sp>
        <p:nvSpPr>
          <p:cNvPr id="6" name="Slide Number Placeholder 5"/>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413417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16, 2012</a:t>
            </a:r>
            <a:endParaRPr lang="en-US"/>
          </a:p>
        </p:txBody>
      </p:sp>
      <p:sp>
        <p:nvSpPr>
          <p:cNvPr id="5" name="Footer Placeholder 4"/>
          <p:cNvSpPr>
            <a:spLocks noGrp="1"/>
          </p:cNvSpPr>
          <p:nvPr>
            <p:ph type="ftr" sz="quarter" idx="11"/>
          </p:nvPr>
        </p:nvSpPr>
        <p:spPr/>
        <p:txBody>
          <a:bodyPr/>
          <a:lstStyle/>
          <a:p>
            <a:r>
              <a:rPr lang="en-US" smtClean="0"/>
              <a:t>Loyola University Chicago </a:t>
            </a:r>
            <a:endParaRPr lang="en-US"/>
          </a:p>
        </p:txBody>
      </p:sp>
      <p:sp>
        <p:nvSpPr>
          <p:cNvPr id="6" name="Slide Number Placeholder 5"/>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253863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16, 2012</a:t>
            </a:r>
            <a:endParaRPr lang="en-US"/>
          </a:p>
        </p:txBody>
      </p:sp>
      <p:sp>
        <p:nvSpPr>
          <p:cNvPr id="5" name="Footer Placeholder 4"/>
          <p:cNvSpPr>
            <a:spLocks noGrp="1"/>
          </p:cNvSpPr>
          <p:nvPr>
            <p:ph type="ftr" sz="quarter" idx="11"/>
          </p:nvPr>
        </p:nvSpPr>
        <p:spPr/>
        <p:txBody>
          <a:bodyPr/>
          <a:lstStyle/>
          <a:p>
            <a:r>
              <a:rPr lang="en-US" smtClean="0"/>
              <a:t>Loyola University Chicago </a:t>
            </a:r>
            <a:endParaRPr lang="en-US"/>
          </a:p>
        </p:txBody>
      </p:sp>
      <p:sp>
        <p:nvSpPr>
          <p:cNvPr id="6" name="Slide Number Placeholder 5"/>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369909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16, 2012</a:t>
            </a:r>
            <a:endParaRPr lang="en-US"/>
          </a:p>
        </p:txBody>
      </p:sp>
      <p:sp>
        <p:nvSpPr>
          <p:cNvPr id="5" name="Footer Placeholder 4"/>
          <p:cNvSpPr>
            <a:spLocks noGrp="1"/>
          </p:cNvSpPr>
          <p:nvPr>
            <p:ph type="ftr" sz="quarter" idx="11"/>
          </p:nvPr>
        </p:nvSpPr>
        <p:spPr/>
        <p:txBody>
          <a:bodyPr/>
          <a:lstStyle/>
          <a:p>
            <a:r>
              <a:rPr lang="en-US" smtClean="0"/>
              <a:t>Loyola University Chicago </a:t>
            </a:r>
            <a:endParaRPr lang="en-US"/>
          </a:p>
        </p:txBody>
      </p:sp>
      <p:sp>
        <p:nvSpPr>
          <p:cNvPr id="6" name="Slide Number Placeholder 5"/>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22208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August 16, 2012</a:t>
            </a:r>
            <a:endParaRPr lang="en-US"/>
          </a:p>
        </p:txBody>
      </p:sp>
      <p:sp>
        <p:nvSpPr>
          <p:cNvPr id="5" name="Footer Placeholder 4"/>
          <p:cNvSpPr>
            <a:spLocks noGrp="1"/>
          </p:cNvSpPr>
          <p:nvPr>
            <p:ph type="ftr" sz="quarter" idx="11"/>
          </p:nvPr>
        </p:nvSpPr>
        <p:spPr/>
        <p:txBody>
          <a:bodyPr/>
          <a:lstStyle/>
          <a:p>
            <a:r>
              <a:rPr lang="en-US" smtClean="0"/>
              <a:t>Loyola University Chicago </a:t>
            </a:r>
            <a:endParaRPr lang="en-US"/>
          </a:p>
        </p:txBody>
      </p:sp>
      <p:sp>
        <p:nvSpPr>
          <p:cNvPr id="6" name="Slide Number Placeholder 5"/>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242944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August 16, 2012</a:t>
            </a:r>
            <a:endParaRPr lang="en-US"/>
          </a:p>
        </p:txBody>
      </p:sp>
      <p:sp>
        <p:nvSpPr>
          <p:cNvPr id="6" name="Footer Placeholder 5"/>
          <p:cNvSpPr>
            <a:spLocks noGrp="1"/>
          </p:cNvSpPr>
          <p:nvPr>
            <p:ph type="ftr" sz="quarter" idx="11"/>
          </p:nvPr>
        </p:nvSpPr>
        <p:spPr/>
        <p:txBody>
          <a:bodyPr/>
          <a:lstStyle/>
          <a:p>
            <a:r>
              <a:rPr lang="en-US" smtClean="0"/>
              <a:t>Loyola University Chicago </a:t>
            </a:r>
            <a:endParaRPr lang="en-US"/>
          </a:p>
        </p:txBody>
      </p:sp>
      <p:sp>
        <p:nvSpPr>
          <p:cNvPr id="7" name="Slide Number Placeholder 6"/>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14648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August 16, 2012</a:t>
            </a:r>
            <a:endParaRPr lang="en-US"/>
          </a:p>
        </p:txBody>
      </p:sp>
      <p:sp>
        <p:nvSpPr>
          <p:cNvPr id="8" name="Footer Placeholder 7"/>
          <p:cNvSpPr>
            <a:spLocks noGrp="1"/>
          </p:cNvSpPr>
          <p:nvPr>
            <p:ph type="ftr" sz="quarter" idx="11"/>
          </p:nvPr>
        </p:nvSpPr>
        <p:spPr/>
        <p:txBody>
          <a:bodyPr/>
          <a:lstStyle/>
          <a:p>
            <a:r>
              <a:rPr lang="en-US" smtClean="0"/>
              <a:t>Loyola University Chicago </a:t>
            </a:r>
            <a:endParaRPr lang="en-US"/>
          </a:p>
        </p:txBody>
      </p:sp>
      <p:sp>
        <p:nvSpPr>
          <p:cNvPr id="9" name="Slide Number Placeholder 8"/>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112152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August 16, 2012</a:t>
            </a:r>
            <a:endParaRPr lang="en-US"/>
          </a:p>
        </p:txBody>
      </p:sp>
      <p:sp>
        <p:nvSpPr>
          <p:cNvPr id="4" name="Footer Placeholder 3"/>
          <p:cNvSpPr>
            <a:spLocks noGrp="1"/>
          </p:cNvSpPr>
          <p:nvPr>
            <p:ph type="ftr" sz="quarter" idx="11"/>
          </p:nvPr>
        </p:nvSpPr>
        <p:spPr/>
        <p:txBody>
          <a:bodyPr/>
          <a:lstStyle/>
          <a:p>
            <a:r>
              <a:rPr lang="en-US" smtClean="0"/>
              <a:t>Loyola University Chicago </a:t>
            </a:r>
            <a:endParaRPr lang="en-US"/>
          </a:p>
        </p:txBody>
      </p:sp>
      <p:sp>
        <p:nvSpPr>
          <p:cNvPr id="5" name="Slide Number Placeholder 4"/>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178490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16, 2012</a:t>
            </a:r>
            <a:endParaRPr lang="en-US"/>
          </a:p>
        </p:txBody>
      </p:sp>
      <p:sp>
        <p:nvSpPr>
          <p:cNvPr id="3" name="Footer Placeholder 2"/>
          <p:cNvSpPr>
            <a:spLocks noGrp="1"/>
          </p:cNvSpPr>
          <p:nvPr>
            <p:ph type="ftr" sz="quarter" idx="11"/>
          </p:nvPr>
        </p:nvSpPr>
        <p:spPr/>
        <p:txBody>
          <a:bodyPr/>
          <a:lstStyle/>
          <a:p>
            <a:r>
              <a:rPr lang="en-US" smtClean="0"/>
              <a:t>Loyola University Chicago </a:t>
            </a:r>
            <a:endParaRPr lang="en-US"/>
          </a:p>
        </p:txBody>
      </p:sp>
      <p:sp>
        <p:nvSpPr>
          <p:cNvPr id="4" name="Slide Number Placeholder 3"/>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300728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16, 2012</a:t>
            </a:r>
            <a:endParaRPr lang="en-US"/>
          </a:p>
        </p:txBody>
      </p:sp>
      <p:sp>
        <p:nvSpPr>
          <p:cNvPr id="6" name="Footer Placeholder 5"/>
          <p:cNvSpPr>
            <a:spLocks noGrp="1"/>
          </p:cNvSpPr>
          <p:nvPr>
            <p:ph type="ftr" sz="quarter" idx="11"/>
          </p:nvPr>
        </p:nvSpPr>
        <p:spPr/>
        <p:txBody>
          <a:bodyPr/>
          <a:lstStyle/>
          <a:p>
            <a:r>
              <a:rPr lang="en-US" smtClean="0"/>
              <a:t>Loyola University Chicago </a:t>
            </a:r>
            <a:endParaRPr lang="en-US"/>
          </a:p>
        </p:txBody>
      </p:sp>
      <p:sp>
        <p:nvSpPr>
          <p:cNvPr id="7" name="Slide Number Placeholder 6"/>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360293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16, 2012</a:t>
            </a:r>
            <a:endParaRPr lang="en-US"/>
          </a:p>
        </p:txBody>
      </p:sp>
      <p:sp>
        <p:nvSpPr>
          <p:cNvPr id="6" name="Footer Placeholder 5"/>
          <p:cNvSpPr>
            <a:spLocks noGrp="1"/>
          </p:cNvSpPr>
          <p:nvPr>
            <p:ph type="ftr" sz="quarter" idx="11"/>
          </p:nvPr>
        </p:nvSpPr>
        <p:spPr/>
        <p:txBody>
          <a:bodyPr/>
          <a:lstStyle/>
          <a:p>
            <a:r>
              <a:rPr lang="en-US" smtClean="0"/>
              <a:t>Loyola University Chicago </a:t>
            </a:r>
            <a:endParaRPr lang="en-US"/>
          </a:p>
        </p:txBody>
      </p:sp>
      <p:sp>
        <p:nvSpPr>
          <p:cNvPr id="7" name="Slide Number Placeholder 6"/>
          <p:cNvSpPr>
            <a:spLocks noGrp="1"/>
          </p:cNvSpPr>
          <p:nvPr>
            <p:ph type="sldNum" sz="quarter" idx="12"/>
          </p:nvPr>
        </p:nvSpPr>
        <p:spPr/>
        <p:txBody>
          <a:bodyPr/>
          <a:lstStyle/>
          <a:p>
            <a:fld id="{C921872C-2EC4-4789-926F-C4B995F1EE9C}" type="slidenum">
              <a:rPr lang="en-US" smtClean="0"/>
              <a:t>‹#›</a:t>
            </a:fld>
            <a:endParaRPr lang="en-US"/>
          </a:p>
        </p:txBody>
      </p:sp>
    </p:spTree>
    <p:extLst>
      <p:ext uri="{BB962C8B-B14F-4D97-AF65-F5344CB8AC3E}">
        <p14:creationId xmlns:p14="http://schemas.microsoft.com/office/powerpoint/2010/main" val="3381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August 16,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Loyola University Chicago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1872C-2EC4-4789-926F-C4B995F1EE9C}" type="slidenum">
              <a:rPr lang="en-US" smtClean="0"/>
              <a:t>‹#›</a:t>
            </a:fld>
            <a:endParaRPr lang="en-US"/>
          </a:p>
        </p:txBody>
      </p:sp>
    </p:spTree>
    <p:extLst>
      <p:ext uri="{BB962C8B-B14F-4D97-AF65-F5344CB8AC3E}">
        <p14:creationId xmlns:p14="http://schemas.microsoft.com/office/powerpoint/2010/main" val="72733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August 16, 2012</a:t>
            </a:r>
            <a:endParaRPr lang="en-US"/>
          </a:p>
        </p:txBody>
      </p:sp>
      <p:sp>
        <p:nvSpPr>
          <p:cNvPr id="5" name="Footer Placeholder 4"/>
          <p:cNvSpPr>
            <a:spLocks noGrp="1"/>
          </p:cNvSpPr>
          <p:nvPr>
            <p:ph type="ftr" sz="quarter" idx="11"/>
          </p:nvPr>
        </p:nvSpPr>
        <p:spPr/>
        <p:txBody>
          <a:bodyPr/>
          <a:lstStyle/>
          <a:p>
            <a:r>
              <a:rPr lang="en-US" smtClean="0"/>
              <a:t>Loyola University Chicago </a:t>
            </a:r>
            <a:endParaRPr lang="en-US"/>
          </a:p>
        </p:txBody>
      </p:sp>
      <p:sp>
        <p:nvSpPr>
          <p:cNvPr id="6" name="Slide Number Placeholder 5"/>
          <p:cNvSpPr>
            <a:spLocks noGrp="1"/>
          </p:cNvSpPr>
          <p:nvPr>
            <p:ph type="sldNum" sz="quarter" idx="12"/>
          </p:nvPr>
        </p:nvSpPr>
        <p:spPr/>
        <p:txBody>
          <a:bodyPr/>
          <a:lstStyle/>
          <a:p>
            <a:fld id="{8C6B8A4F-771C-42BA-B584-EBEC26C7F9DB}" type="slidenum">
              <a:rPr lang="en-US" smtClean="0"/>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0050" cy="133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8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May 6, 2010</a:t>
            </a:r>
          </a:p>
        </p:txBody>
      </p:sp>
      <p:sp>
        <p:nvSpPr>
          <p:cNvPr id="6" name="Footer Placeholder 5"/>
          <p:cNvSpPr>
            <a:spLocks noGrp="1"/>
          </p:cNvSpPr>
          <p:nvPr>
            <p:ph type="ftr" sz="quarter" idx="11"/>
          </p:nvPr>
        </p:nvSpPr>
        <p:spPr/>
        <p:txBody>
          <a:bodyPr/>
          <a:lstStyle/>
          <a:p>
            <a:r>
              <a:rPr lang="en-US"/>
              <a:t>CSHE</a:t>
            </a:r>
          </a:p>
        </p:txBody>
      </p:sp>
      <p:sp>
        <p:nvSpPr>
          <p:cNvPr id="7" name="Slide Number Placeholder 6"/>
          <p:cNvSpPr>
            <a:spLocks noGrp="1"/>
          </p:cNvSpPr>
          <p:nvPr>
            <p:ph type="sldNum" sz="quarter" idx="12"/>
          </p:nvPr>
        </p:nvSpPr>
        <p:spPr/>
        <p:txBody>
          <a:bodyPr/>
          <a:lstStyle/>
          <a:p>
            <a:fld id="{436765EA-95BD-41C9-A0EC-93B3717B3D9B}" type="slidenum">
              <a:rPr lang="en-US"/>
              <a:pPr/>
              <a:t>10</a:t>
            </a:fld>
            <a:endParaRPr lang="en-US"/>
          </a:p>
        </p:txBody>
      </p:sp>
      <p:sp>
        <p:nvSpPr>
          <p:cNvPr id="50178" name="Rectangle 2"/>
          <p:cNvSpPr>
            <a:spLocks noGrp="1" noChangeArrowheads="1"/>
          </p:cNvSpPr>
          <p:nvPr>
            <p:ph type="title"/>
          </p:nvPr>
        </p:nvSpPr>
        <p:spPr>
          <a:xfrm>
            <a:off x="762000" y="228600"/>
            <a:ext cx="8229600" cy="1143000"/>
          </a:xfrm>
        </p:spPr>
        <p:txBody>
          <a:bodyPr/>
          <a:lstStyle/>
          <a:p>
            <a:r>
              <a:rPr lang="en-US"/>
              <a:t>Shifts in assessment, cont.</a:t>
            </a:r>
          </a:p>
        </p:txBody>
      </p:sp>
      <p:sp>
        <p:nvSpPr>
          <p:cNvPr id="50179" name="Rectangle 3"/>
          <p:cNvSpPr>
            <a:spLocks noGrp="1" noChangeArrowheads="1"/>
          </p:cNvSpPr>
          <p:nvPr>
            <p:ph type="body" sz="half" idx="1"/>
          </p:nvPr>
        </p:nvSpPr>
        <p:spPr/>
        <p:txBody>
          <a:bodyPr>
            <a:normAutofit lnSpcReduction="10000"/>
          </a:bodyPr>
          <a:lstStyle/>
          <a:p>
            <a:pPr>
              <a:lnSpc>
                <a:spcPct val="90000"/>
              </a:lnSpc>
            </a:pPr>
            <a:r>
              <a:rPr lang="en-US" dirty="0"/>
              <a:t>A secret, exclusive &amp; fixed </a:t>
            </a:r>
            <a:r>
              <a:rPr lang="en-US" dirty="0" smtClean="0"/>
              <a:t>process</a:t>
            </a:r>
          </a:p>
          <a:p>
            <a:pPr>
              <a:lnSpc>
                <a:spcPct val="90000"/>
              </a:lnSpc>
            </a:pPr>
            <a:endParaRPr lang="en-US" sz="1600" dirty="0"/>
          </a:p>
          <a:p>
            <a:pPr>
              <a:lnSpc>
                <a:spcPct val="90000"/>
              </a:lnSpc>
            </a:pPr>
            <a:r>
              <a:rPr lang="en-US" dirty="0"/>
              <a:t>Reporting only group means, normed </a:t>
            </a:r>
            <a:r>
              <a:rPr lang="en-US" dirty="0" smtClean="0"/>
              <a:t>scores</a:t>
            </a:r>
          </a:p>
          <a:p>
            <a:pPr>
              <a:lnSpc>
                <a:spcPct val="90000"/>
              </a:lnSpc>
            </a:pPr>
            <a:endParaRPr lang="en-US" dirty="0"/>
          </a:p>
          <a:p>
            <a:pPr>
              <a:lnSpc>
                <a:spcPct val="90000"/>
              </a:lnSpc>
            </a:pPr>
            <a:r>
              <a:rPr lang="en-US" dirty="0" smtClean="0"/>
              <a:t>Psychometric</a:t>
            </a:r>
          </a:p>
          <a:p>
            <a:pPr>
              <a:lnSpc>
                <a:spcPct val="90000"/>
              </a:lnSpc>
            </a:pPr>
            <a:endParaRPr lang="en-US" sz="2000" dirty="0"/>
          </a:p>
          <a:p>
            <a:pPr>
              <a:lnSpc>
                <a:spcPct val="90000"/>
              </a:lnSpc>
            </a:pPr>
            <a:r>
              <a:rPr lang="en-US" dirty="0"/>
              <a:t>A </a:t>
            </a:r>
            <a:r>
              <a:rPr lang="en-US" dirty="0" smtClean="0"/>
              <a:t>filter</a:t>
            </a:r>
          </a:p>
          <a:p>
            <a:pPr>
              <a:lnSpc>
                <a:spcPct val="90000"/>
              </a:lnSpc>
            </a:pPr>
            <a:endParaRPr lang="en-US" sz="2000" dirty="0"/>
          </a:p>
          <a:p>
            <a:pPr>
              <a:lnSpc>
                <a:spcPct val="90000"/>
              </a:lnSpc>
            </a:pPr>
            <a:r>
              <a:rPr lang="en-US" dirty="0"/>
              <a:t>An add-on</a:t>
            </a:r>
          </a:p>
        </p:txBody>
      </p:sp>
      <p:sp>
        <p:nvSpPr>
          <p:cNvPr id="50180" name="Rectangle 4"/>
          <p:cNvSpPr>
            <a:spLocks noGrp="1" noChangeArrowheads="1"/>
          </p:cNvSpPr>
          <p:nvPr>
            <p:ph type="body" sz="half" idx="2"/>
          </p:nvPr>
        </p:nvSpPr>
        <p:spPr/>
        <p:txBody>
          <a:bodyPr/>
          <a:lstStyle/>
          <a:p>
            <a:pPr>
              <a:lnSpc>
                <a:spcPct val="90000"/>
              </a:lnSpc>
            </a:pPr>
            <a:r>
              <a:rPr lang="en-US" dirty="0"/>
              <a:t>Open, public &amp; participatory</a:t>
            </a:r>
          </a:p>
          <a:p>
            <a:pPr>
              <a:lnSpc>
                <a:spcPct val="90000"/>
              </a:lnSpc>
            </a:pPr>
            <a:endParaRPr lang="en-US" sz="1600" dirty="0"/>
          </a:p>
          <a:p>
            <a:pPr>
              <a:lnSpc>
                <a:spcPct val="90000"/>
              </a:lnSpc>
            </a:pPr>
            <a:r>
              <a:rPr lang="en-US" dirty="0"/>
              <a:t>Disaggregation, analysis, </a:t>
            </a:r>
            <a:r>
              <a:rPr lang="en-US" dirty="0" smtClean="0"/>
              <a:t>feedback</a:t>
            </a:r>
          </a:p>
          <a:p>
            <a:pPr>
              <a:lnSpc>
                <a:spcPct val="90000"/>
              </a:lnSpc>
            </a:pPr>
            <a:endParaRPr lang="en-US" sz="1400" dirty="0"/>
          </a:p>
          <a:p>
            <a:pPr>
              <a:lnSpc>
                <a:spcPct val="90000"/>
              </a:lnSpc>
            </a:pPr>
            <a:r>
              <a:rPr lang="en-US" dirty="0" smtClean="0"/>
              <a:t>Educative</a:t>
            </a:r>
          </a:p>
          <a:p>
            <a:pPr>
              <a:lnSpc>
                <a:spcPct val="90000"/>
              </a:lnSpc>
            </a:pPr>
            <a:endParaRPr lang="en-US" sz="1200" dirty="0"/>
          </a:p>
          <a:p>
            <a:pPr>
              <a:lnSpc>
                <a:spcPct val="90000"/>
              </a:lnSpc>
            </a:pPr>
            <a:r>
              <a:rPr lang="en-US" dirty="0"/>
              <a:t>A </a:t>
            </a:r>
            <a:r>
              <a:rPr lang="en-US" dirty="0" smtClean="0"/>
              <a:t>pump</a:t>
            </a:r>
          </a:p>
          <a:p>
            <a:pPr>
              <a:lnSpc>
                <a:spcPct val="90000"/>
              </a:lnSpc>
            </a:pPr>
            <a:endParaRPr lang="en-US" sz="1800" dirty="0"/>
          </a:p>
          <a:p>
            <a:pPr>
              <a:lnSpc>
                <a:spcPct val="90000"/>
              </a:lnSpc>
            </a:pPr>
            <a:r>
              <a:rPr lang="en-US" dirty="0"/>
              <a:t>Embedded</a:t>
            </a:r>
          </a:p>
        </p:txBody>
      </p:sp>
    </p:spTree>
    <p:extLst>
      <p:ext uri="{BB962C8B-B14F-4D97-AF65-F5344CB8AC3E}">
        <p14:creationId xmlns:p14="http://schemas.microsoft.com/office/powerpoint/2010/main" val="377069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May 6, 2010</a:t>
            </a:r>
          </a:p>
        </p:txBody>
      </p:sp>
      <p:sp>
        <p:nvSpPr>
          <p:cNvPr id="6" name="Footer Placeholder 5"/>
          <p:cNvSpPr>
            <a:spLocks noGrp="1"/>
          </p:cNvSpPr>
          <p:nvPr>
            <p:ph type="ftr" sz="quarter" idx="11"/>
          </p:nvPr>
        </p:nvSpPr>
        <p:spPr/>
        <p:txBody>
          <a:bodyPr/>
          <a:lstStyle/>
          <a:p>
            <a:r>
              <a:rPr lang="en-US"/>
              <a:t>CSHE</a:t>
            </a:r>
          </a:p>
        </p:txBody>
      </p:sp>
      <p:sp>
        <p:nvSpPr>
          <p:cNvPr id="7" name="Slide Number Placeholder 6"/>
          <p:cNvSpPr>
            <a:spLocks noGrp="1"/>
          </p:cNvSpPr>
          <p:nvPr>
            <p:ph type="sldNum" sz="quarter" idx="12"/>
          </p:nvPr>
        </p:nvSpPr>
        <p:spPr/>
        <p:txBody>
          <a:bodyPr/>
          <a:lstStyle/>
          <a:p>
            <a:fld id="{8657C632-B4D6-42FF-A620-83FDC162C482}" type="slidenum">
              <a:rPr lang="en-US"/>
              <a:pPr/>
              <a:t>11</a:t>
            </a:fld>
            <a:endParaRPr lang="en-US"/>
          </a:p>
        </p:txBody>
      </p:sp>
      <p:sp>
        <p:nvSpPr>
          <p:cNvPr id="51202" name="Rectangle 2"/>
          <p:cNvSpPr>
            <a:spLocks noGrp="1" noChangeArrowheads="1"/>
          </p:cNvSpPr>
          <p:nvPr>
            <p:ph type="title"/>
          </p:nvPr>
        </p:nvSpPr>
        <p:spPr/>
        <p:txBody>
          <a:bodyPr/>
          <a:lstStyle/>
          <a:p>
            <a:r>
              <a:rPr lang="en-US"/>
              <a:t>Shifts in assessment, cont.</a:t>
            </a:r>
          </a:p>
        </p:txBody>
      </p:sp>
      <p:sp>
        <p:nvSpPr>
          <p:cNvPr id="51203" name="Rectangle 3"/>
          <p:cNvSpPr>
            <a:spLocks noGrp="1" noChangeArrowheads="1"/>
          </p:cNvSpPr>
          <p:nvPr>
            <p:ph type="body" sz="half" idx="1"/>
          </p:nvPr>
        </p:nvSpPr>
        <p:spPr>
          <a:xfrm>
            <a:off x="566738" y="1828800"/>
            <a:ext cx="3924300" cy="4191000"/>
          </a:xfrm>
        </p:spPr>
        <p:txBody>
          <a:bodyPr/>
          <a:lstStyle/>
          <a:p>
            <a:r>
              <a:rPr lang="en-US" sz="2400" dirty="0"/>
              <a:t>“Teacher-proof” assessment</a:t>
            </a:r>
          </a:p>
          <a:p>
            <a:endParaRPr lang="en-US" sz="2400" dirty="0"/>
          </a:p>
          <a:p>
            <a:r>
              <a:rPr lang="en-US" sz="2400" dirty="0"/>
              <a:t>Students as objects of measurement</a:t>
            </a:r>
          </a:p>
          <a:p>
            <a:endParaRPr lang="en-US" sz="2400" dirty="0"/>
          </a:p>
          <a:p>
            <a:r>
              <a:rPr lang="en-US" sz="2400" dirty="0"/>
              <a:t>Episodic, conclusive</a:t>
            </a:r>
          </a:p>
          <a:p>
            <a:endParaRPr lang="en-US" dirty="0"/>
          </a:p>
          <a:p>
            <a:r>
              <a:rPr lang="en-US" sz="2400" dirty="0"/>
              <a:t>Reliability</a:t>
            </a:r>
          </a:p>
        </p:txBody>
      </p:sp>
      <p:sp>
        <p:nvSpPr>
          <p:cNvPr id="51204" name="Rectangle 4"/>
          <p:cNvSpPr>
            <a:spLocks noGrp="1" noChangeArrowheads="1"/>
          </p:cNvSpPr>
          <p:nvPr>
            <p:ph type="body" sz="half" idx="2"/>
          </p:nvPr>
        </p:nvSpPr>
        <p:spPr>
          <a:xfrm>
            <a:off x="4643438" y="1828800"/>
            <a:ext cx="3924300" cy="4191000"/>
          </a:xfrm>
        </p:spPr>
        <p:txBody>
          <a:bodyPr/>
          <a:lstStyle/>
          <a:p>
            <a:r>
              <a:rPr lang="en-US" sz="2400" dirty="0"/>
              <a:t>Respect for faculty &amp; their </a:t>
            </a:r>
            <a:r>
              <a:rPr lang="en-US" sz="2400" dirty="0" smtClean="0"/>
              <a:t>judgments</a:t>
            </a:r>
          </a:p>
          <a:p>
            <a:endParaRPr lang="en-US" sz="2000" dirty="0"/>
          </a:p>
          <a:p>
            <a:r>
              <a:rPr lang="en-US" sz="2400" dirty="0"/>
              <a:t>Students as participants, beneficiaries of </a:t>
            </a:r>
            <a:r>
              <a:rPr lang="en-US" sz="2400" dirty="0" smtClean="0"/>
              <a:t>feedback</a:t>
            </a:r>
          </a:p>
          <a:p>
            <a:endParaRPr lang="en-US" sz="1800" dirty="0"/>
          </a:p>
          <a:p>
            <a:r>
              <a:rPr lang="en-US" sz="2400" dirty="0"/>
              <a:t>Ongoing, integrative, developmental</a:t>
            </a:r>
            <a:br>
              <a:rPr lang="en-US" sz="2400" dirty="0"/>
            </a:br>
            <a:r>
              <a:rPr lang="en-US" sz="2400" dirty="0"/>
              <a:t> </a:t>
            </a:r>
          </a:p>
          <a:p>
            <a:r>
              <a:rPr lang="en-US" sz="2400" dirty="0"/>
              <a:t>Validity</a:t>
            </a:r>
          </a:p>
        </p:txBody>
      </p:sp>
    </p:spTree>
    <p:extLst>
      <p:ext uri="{BB962C8B-B14F-4D97-AF65-F5344CB8AC3E}">
        <p14:creationId xmlns:p14="http://schemas.microsoft.com/office/powerpoint/2010/main" val="309963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May 6, 2010</a:t>
            </a:r>
          </a:p>
        </p:txBody>
      </p:sp>
      <p:sp>
        <p:nvSpPr>
          <p:cNvPr id="7" name="Footer Placeholder 5"/>
          <p:cNvSpPr>
            <a:spLocks noGrp="1"/>
          </p:cNvSpPr>
          <p:nvPr>
            <p:ph type="ftr" sz="quarter" idx="11"/>
          </p:nvPr>
        </p:nvSpPr>
        <p:spPr/>
        <p:txBody>
          <a:bodyPr/>
          <a:lstStyle/>
          <a:p>
            <a:r>
              <a:rPr lang="en-US"/>
              <a:t>CSHE</a:t>
            </a:r>
          </a:p>
        </p:txBody>
      </p:sp>
      <p:sp>
        <p:nvSpPr>
          <p:cNvPr id="8" name="Slide Number Placeholder 6"/>
          <p:cNvSpPr>
            <a:spLocks noGrp="1"/>
          </p:cNvSpPr>
          <p:nvPr>
            <p:ph type="sldNum" sz="quarter" idx="12"/>
          </p:nvPr>
        </p:nvSpPr>
        <p:spPr/>
        <p:txBody>
          <a:bodyPr/>
          <a:lstStyle/>
          <a:p>
            <a:fld id="{1426B1F1-A8B7-46C5-8F62-670B25ECB883}" type="slidenum">
              <a:rPr lang="en-US"/>
              <a:pPr/>
              <a:t>12</a:t>
            </a:fld>
            <a:endParaRPr lang="en-US"/>
          </a:p>
        </p:txBody>
      </p:sp>
      <p:sp>
        <p:nvSpPr>
          <p:cNvPr id="48130" name="Rectangle 2"/>
          <p:cNvSpPr>
            <a:spLocks noGrp="1" noChangeArrowheads="1"/>
          </p:cNvSpPr>
          <p:nvPr>
            <p:ph type="title"/>
          </p:nvPr>
        </p:nvSpPr>
        <p:spPr/>
        <p:txBody>
          <a:bodyPr/>
          <a:lstStyle/>
          <a:p>
            <a:r>
              <a:rPr lang="en-US" sz="3400" dirty="0"/>
              <a:t>Shifts in </a:t>
            </a:r>
            <a:r>
              <a:rPr lang="en-US" sz="3400" dirty="0" smtClean="0"/>
              <a:t>assessment, cont.</a:t>
            </a:r>
            <a:endParaRPr lang="en-US" sz="3400" dirty="0"/>
          </a:p>
        </p:txBody>
      </p:sp>
      <p:sp>
        <p:nvSpPr>
          <p:cNvPr id="48131" name="Rectangle 3"/>
          <p:cNvSpPr>
            <a:spLocks noGrp="1" noChangeArrowheads="1"/>
          </p:cNvSpPr>
          <p:nvPr>
            <p:ph type="body" sz="half" idx="1"/>
          </p:nvPr>
        </p:nvSpPr>
        <p:spPr>
          <a:xfrm>
            <a:off x="609600" y="1752600"/>
            <a:ext cx="3924300" cy="4800600"/>
          </a:xfrm>
        </p:spPr>
        <p:txBody>
          <a:bodyPr/>
          <a:lstStyle/>
          <a:p>
            <a:pPr>
              <a:lnSpc>
                <a:spcPct val="90000"/>
              </a:lnSpc>
            </a:pPr>
            <a:r>
              <a:rPr lang="en-US" sz="2600" dirty="0"/>
              <a:t>Isolated facts, skills</a:t>
            </a:r>
          </a:p>
          <a:p>
            <a:pPr>
              <a:lnSpc>
                <a:spcPct val="90000"/>
              </a:lnSpc>
            </a:pPr>
            <a:endParaRPr lang="en-US" sz="2600" dirty="0" smtClean="0"/>
          </a:p>
          <a:p>
            <a:pPr>
              <a:lnSpc>
                <a:spcPct val="90000"/>
              </a:lnSpc>
            </a:pPr>
            <a:endParaRPr lang="en-US" sz="2600" dirty="0"/>
          </a:p>
          <a:p>
            <a:pPr>
              <a:lnSpc>
                <a:spcPct val="90000"/>
              </a:lnSpc>
            </a:pPr>
            <a:r>
              <a:rPr lang="en-US" sz="2600" dirty="0"/>
              <a:t>Memorization, reproduction</a:t>
            </a:r>
          </a:p>
          <a:p>
            <a:pPr>
              <a:lnSpc>
                <a:spcPct val="90000"/>
              </a:lnSpc>
            </a:pPr>
            <a:endParaRPr lang="en-US" sz="2600" dirty="0" smtClean="0"/>
          </a:p>
          <a:p>
            <a:pPr>
              <a:lnSpc>
                <a:spcPct val="90000"/>
              </a:lnSpc>
            </a:pPr>
            <a:endParaRPr lang="en-US" sz="2600" dirty="0"/>
          </a:p>
          <a:p>
            <a:pPr>
              <a:lnSpc>
                <a:spcPct val="90000"/>
              </a:lnSpc>
            </a:pPr>
            <a:r>
              <a:rPr lang="en-US" sz="2600" dirty="0"/>
              <a:t>Comparing performance against other students</a:t>
            </a:r>
          </a:p>
        </p:txBody>
      </p:sp>
      <p:sp>
        <p:nvSpPr>
          <p:cNvPr id="48132" name="Rectangle 4"/>
          <p:cNvSpPr>
            <a:spLocks noGrp="1" noChangeArrowheads="1"/>
          </p:cNvSpPr>
          <p:nvPr>
            <p:ph type="body" sz="half" idx="2"/>
          </p:nvPr>
        </p:nvSpPr>
        <p:spPr>
          <a:xfrm>
            <a:off x="4643438" y="1752600"/>
            <a:ext cx="3924300" cy="4800600"/>
          </a:xfrm>
        </p:spPr>
        <p:txBody>
          <a:bodyPr/>
          <a:lstStyle/>
          <a:p>
            <a:pPr>
              <a:lnSpc>
                <a:spcPct val="90000"/>
              </a:lnSpc>
            </a:pPr>
            <a:r>
              <a:rPr lang="en-US" sz="2600" dirty="0"/>
              <a:t>A full range of knowledge, skills, </a:t>
            </a:r>
            <a:r>
              <a:rPr lang="en-US" sz="2600" dirty="0" smtClean="0"/>
              <a:t>dispositions</a:t>
            </a:r>
          </a:p>
          <a:p>
            <a:pPr>
              <a:lnSpc>
                <a:spcPct val="90000"/>
              </a:lnSpc>
            </a:pPr>
            <a:endParaRPr lang="en-US" sz="1400" dirty="0"/>
          </a:p>
          <a:p>
            <a:pPr>
              <a:lnSpc>
                <a:spcPct val="90000"/>
              </a:lnSpc>
            </a:pPr>
            <a:r>
              <a:rPr lang="en-US" sz="2600" dirty="0"/>
              <a:t>Problem solving, investigating, reasoning, applying, </a:t>
            </a:r>
            <a:r>
              <a:rPr lang="en-US" sz="2600" dirty="0" smtClean="0"/>
              <a:t>communicating</a:t>
            </a:r>
          </a:p>
          <a:p>
            <a:pPr>
              <a:lnSpc>
                <a:spcPct val="90000"/>
              </a:lnSpc>
            </a:pPr>
            <a:endParaRPr lang="en-US" sz="2600" dirty="0"/>
          </a:p>
          <a:p>
            <a:pPr>
              <a:lnSpc>
                <a:spcPct val="90000"/>
              </a:lnSpc>
            </a:pPr>
            <a:r>
              <a:rPr lang="en-US" sz="2600" dirty="0"/>
              <a:t>Comparing performance to </a:t>
            </a:r>
            <a:r>
              <a:rPr lang="en-US" sz="2600" b="1" i="1" dirty="0"/>
              <a:t>established criteria</a:t>
            </a:r>
          </a:p>
        </p:txBody>
      </p:sp>
    </p:spTree>
    <p:extLst>
      <p:ext uri="{BB962C8B-B14F-4D97-AF65-F5344CB8AC3E}">
        <p14:creationId xmlns:p14="http://schemas.microsoft.com/office/powerpoint/2010/main" val="335780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CSHE</a:t>
            </a:r>
          </a:p>
        </p:txBody>
      </p:sp>
      <p:sp>
        <p:nvSpPr>
          <p:cNvPr id="6" name="Slide Number Placeholder 5"/>
          <p:cNvSpPr>
            <a:spLocks noGrp="1"/>
          </p:cNvSpPr>
          <p:nvPr>
            <p:ph type="sldNum" sz="quarter" idx="12"/>
          </p:nvPr>
        </p:nvSpPr>
        <p:spPr/>
        <p:txBody>
          <a:bodyPr/>
          <a:lstStyle/>
          <a:p>
            <a:fld id="{7A9D88D8-FB88-47FC-B871-C6F3C761DCA4}" type="slidenum">
              <a:rPr lang="en-US"/>
              <a:pPr/>
              <a:t>13</a:t>
            </a:fld>
            <a:endParaRPr lang="en-US"/>
          </a:p>
        </p:txBody>
      </p:sp>
      <p:sp>
        <p:nvSpPr>
          <p:cNvPr id="36866" name="Rectangle 2"/>
          <p:cNvSpPr>
            <a:spLocks noGrp="1" noChangeArrowheads="1"/>
          </p:cNvSpPr>
          <p:nvPr>
            <p:ph type="title"/>
          </p:nvPr>
        </p:nvSpPr>
        <p:spPr>
          <a:xfrm>
            <a:off x="609600" y="822325"/>
            <a:ext cx="8424863" cy="701675"/>
          </a:xfrm>
        </p:spPr>
        <p:txBody>
          <a:bodyPr/>
          <a:lstStyle/>
          <a:p>
            <a:r>
              <a:rPr lang="en-US" sz="3400" dirty="0"/>
              <a:t>Methods </a:t>
            </a:r>
            <a:r>
              <a:rPr lang="en-US" sz="3400" dirty="0" smtClean="0"/>
              <a:t>appropriate for </a:t>
            </a:r>
            <a:r>
              <a:rPr lang="en-US" sz="3400" dirty="0"/>
              <a:t>complex outcomes …</a:t>
            </a:r>
          </a:p>
        </p:txBody>
      </p:sp>
      <p:sp>
        <p:nvSpPr>
          <p:cNvPr id="36867" name="Rectangle 3"/>
          <p:cNvSpPr>
            <a:spLocks noGrp="1" noChangeArrowheads="1"/>
          </p:cNvSpPr>
          <p:nvPr>
            <p:ph type="body" idx="1"/>
          </p:nvPr>
        </p:nvSpPr>
        <p:spPr>
          <a:xfrm>
            <a:off x="457200" y="1752600"/>
            <a:ext cx="8566150" cy="4495800"/>
          </a:xfrm>
        </p:spPr>
        <p:txBody>
          <a:bodyPr/>
          <a:lstStyle/>
          <a:p>
            <a:pPr marL="742950" lvl="1" indent="-285750"/>
            <a:r>
              <a:rPr lang="en-US" sz="2800"/>
              <a:t> are direct</a:t>
            </a:r>
          </a:p>
          <a:p>
            <a:pPr marL="742950" lvl="1" indent="-285750"/>
            <a:r>
              <a:rPr lang="en-US" sz="2800"/>
              <a:t> are open-ended</a:t>
            </a:r>
          </a:p>
          <a:p>
            <a:pPr marL="742950" lvl="1" indent="-285750"/>
            <a:r>
              <a:rPr lang="en-US" sz="2800"/>
              <a:t> focus on essentials, principles</a:t>
            </a:r>
          </a:p>
          <a:p>
            <a:pPr marL="742950" lvl="1" indent="-285750"/>
            <a:r>
              <a:rPr lang="en-US" sz="2800"/>
              <a:t> pose authentic, engaging tasks</a:t>
            </a:r>
          </a:p>
          <a:p>
            <a:pPr marL="742950" lvl="1" indent="-285750"/>
            <a:r>
              <a:rPr lang="en-US" sz="2800"/>
              <a:t> require meaning-making, judgment </a:t>
            </a:r>
          </a:p>
          <a:p>
            <a:pPr marL="742950" lvl="1" indent="-285750"/>
            <a:r>
              <a:rPr lang="en-US" sz="2800"/>
              <a:t> require active expression</a:t>
            </a:r>
          </a:p>
          <a:p>
            <a:pPr marL="742950" lvl="1" indent="-285750"/>
            <a:r>
              <a:rPr lang="en-US" sz="2800"/>
              <a:t> are scored for understanding, not just regurgitation</a:t>
            </a:r>
          </a:p>
          <a:p>
            <a:pPr marL="742950" lvl="1" indent="-285750"/>
            <a:endParaRPr lang="en-US"/>
          </a:p>
        </p:txBody>
      </p:sp>
    </p:spTree>
    <p:extLst>
      <p:ext uri="{BB962C8B-B14F-4D97-AF65-F5344CB8AC3E}">
        <p14:creationId xmlns:p14="http://schemas.microsoft.com/office/powerpoint/2010/main" val="47479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CSHE</a:t>
            </a:r>
          </a:p>
        </p:txBody>
      </p:sp>
      <p:sp>
        <p:nvSpPr>
          <p:cNvPr id="6" name="Slide Number Placeholder 5"/>
          <p:cNvSpPr>
            <a:spLocks noGrp="1"/>
          </p:cNvSpPr>
          <p:nvPr>
            <p:ph type="sldNum" sz="quarter" idx="12"/>
          </p:nvPr>
        </p:nvSpPr>
        <p:spPr/>
        <p:txBody>
          <a:bodyPr/>
          <a:lstStyle/>
          <a:p>
            <a:fld id="{6FB450AE-6B78-4DE5-981D-A01D18F1FC86}" type="slidenum">
              <a:rPr lang="en-US"/>
              <a:pPr/>
              <a:t>14</a:t>
            </a:fld>
            <a:endParaRPr lang="en-US"/>
          </a:p>
        </p:txBody>
      </p:sp>
      <p:sp>
        <p:nvSpPr>
          <p:cNvPr id="37890" name="Rectangle 2"/>
          <p:cNvSpPr>
            <a:spLocks noGrp="1" noChangeArrowheads="1"/>
          </p:cNvSpPr>
          <p:nvPr>
            <p:ph type="title"/>
          </p:nvPr>
        </p:nvSpPr>
        <p:spPr/>
        <p:txBody>
          <a:bodyPr/>
          <a:lstStyle/>
          <a:p>
            <a:r>
              <a:rPr lang="en-US" sz="3400" dirty="0"/>
              <a:t>Methods for </a:t>
            </a:r>
            <a:r>
              <a:rPr lang="en-US" sz="3400" dirty="0" smtClean="0"/>
              <a:t>documenting complex </a:t>
            </a:r>
            <a:r>
              <a:rPr lang="en-US" sz="3400" dirty="0"/>
              <a:t>outcomes include …</a:t>
            </a:r>
          </a:p>
        </p:txBody>
      </p:sp>
      <p:sp>
        <p:nvSpPr>
          <p:cNvPr id="37891" name="Rectangle 3"/>
          <p:cNvSpPr>
            <a:spLocks noGrp="1" noChangeArrowheads="1"/>
          </p:cNvSpPr>
          <p:nvPr>
            <p:ph type="body" idx="1"/>
          </p:nvPr>
        </p:nvSpPr>
        <p:spPr>
          <a:xfrm>
            <a:off x="838200" y="1905000"/>
            <a:ext cx="7772400" cy="4114800"/>
          </a:xfrm>
        </p:spPr>
        <p:txBody>
          <a:bodyPr>
            <a:normAutofit/>
          </a:bodyPr>
          <a:lstStyle/>
          <a:p>
            <a:pPr marL="342900" indent="-342900">
              <a:lnSpc>
                <a:spcPct val="90000"/>
              </a:lnSpc>
            </a:pPr>
            <a:r>
              <a:rPr lang="en-US" dirty="0"/>
              <a:t> Portfolios</a:t>
            </a:r>
          </a:p>
          <a:p>
            <a:pPr marL="342900" indent="-342900">
              <a:lnSpc>
                <a:spcPct val="90000"/>
              </a:lnSpc>
            </a:pPr>
            <a:r>
              <a:rPr lang="en-US" dirty="0"/>
              <a:t> Capstones</a:t>
            </a:r>
          </a:p>
          <a:p>
            <a:pPr marL="342900" indent="-342900">
              <a:lnSpc>
                <a:spcPct val="90000"/>
              </a:lnSpc>
            </a:pPr>
            <a:r>
              <a:rPr lang="en-US" dirty="0"/>
              <a:t> Performances</a:t>
            </a:r>
          </a:p>
          <a:p>
            <a:pPr marL="342900" indent="-342900">
              <a:lnSpc>
                <a:spcPct val="90000"/>
              </a:lnSpc>
            </a:pPr>
            <a:r>
              <a:rPr lang="en-US" dirty="0"/>
              <a:t> Common assignments, templates</a:t>
            </a:r>
          </a:p>
          <a:p>
            <a:pPr marL="342900" indent="-342900">
              <a:lnSpc>
                <a:spcPct val="90000"/>
              </a:lnSpc>
            </a:pPr>
            <a:r>
              <a:rPr lang="en-US" dirty="0"/>
              <a:t> Secondary readings</a:t>
            </a:r>
          </a:p>
          <a:p>
            <a:pPr marL="342900" indent="-342900">
              <a:lnSpc>
                <a:spcPct val="90000"/>
              </a:lnSpc>
            </a:pPr>
            <a:r>
              <a:rPr lang="en-US" dirty="0"/>
              <a:t> Course management programs</a:t>
            </a:r>
          </a:p>
          <a:p>
            <a:pPr marL="342900" indent="-342900">
              <a:lnSpc>
                <a:spcPct val="90000"/>
              </a:lnSpc>
            </a:pPr>
            <a:r>
              <a:rPr lang="en-US" dirty="0"/>
              <a:t> Local tests, comps in the major</a:t>
            </a:r>
          </a:p>
          <a:p>
            <a:pPr marL="342900" indent="-342900">
              <a:lnSpc>
                <a:spcPct val="90000"/>
              </a:lnSpc>
              <a:buFont typeface="Wingdings" pitchFamily="2" charset="2"/>
              <a:buNone/>
            </a:pPr>
            <a:endParaRPr lang="en-US" dirty="0"/>
          </a:p>
          <a:p>
            <a:pPr marL="342900" indent="-342900">
              <a:lnSpc>
                <a:spcPct val="90000"/>
              </a:lnSpc>
              <a:buFont typeface="Wingdings" pitchFamily="2" charset="2"/>
              <a:buNone/>
            </a:pPr>
            <a:endParaRPr lang="en-US" dirty="0"/>
          </a:p>
        </p:txBody>
      </p:sp>
    </p:spTree>
    <p:extLst>
      <p:ext uri="{BB962C8B-B14F-4D97-AF65-F5344CB8AC3E}">
        <p14:creationId xmlns:p14="http://schemas.microsoft.com/office/powerpoint/2010/main" val="216025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1"/>
          </p:nvPr>
        </p:nvSpPr>
        <p:spPr/>
        <p:txBody>
          <a:bodyPr/>
          <a:lstStyle/>
          <a:p>
            <a:r>
              <a:rPr lang="en-US" smtClean="0"/>
              <a:t>Loyola University Chicago </a:t>
            </a:r>
            <a:endParaRPr lang="en-US"/>
          </a:p>
        </p:txBody>
      </p:sp>
      <p:sp>
        <p:nvSpPr>
          <p:cNvPr id="13" name="Slide Number Placeholder 3"/>
          <p:cNvSpPr>
            <a:spLocks noGrp="1"/>
          </p:cNvSpPr>
          <p:nvPr>
            <p:ph type="sldNum" sz="quarter" idx="12"/>
          </p:nvPr>
        </p:nvSpPr>
        <p:spPr/>
        <p:txBody>
          <a:bodyPr/>
          <a:lstStyle/>
          <a:p>
            <a:fld id="{488D1DBF-F204-46B0-A503-F9E259DB8EA7}" type="slidenum">
              <a:rPr lang="en-US"/>
              <a:pPr/>
              <a:t>15</a:t>
            </a:fld>
            <a:endParaRPr lang="en-US"/>
          </a:p>
        </p:txBody>
      </p:sp>
      <p:sp>
        <p:nvSpPr>
          <p:cNvPr id="23554" name="Text Box 2"/>
          <p:cNvSpPr txBox="1">
            <a:spLocks noChangeArrowheads="1"/>
          </p:cNvSpPr>
          <p:nvPr/>
        </p:nvSpPr>
        <p:spPr bwMode="auto">
          <a:xfrm>
            <a:off x="6477000" y="1828800"/>
            <a:ext cx="2944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 Goals, </a:t>
            </a:r>
          </a:p>
          <a:p>
            <a:r>
              <a:rPr lang="en-US" sz="2400"/>
              <a:t>  questions</a:t>
            </a:r>
          </a:p>
        </p:txBody>
      </p:sp>
      <p:sp>
        <p:nvSpPr>
          <p:cNvPr id="23555" name="Text Box 3"/>
          <p:cNvSpPr txBox="1">
            <a:spLocks noChangeArrowheads="1"/>
          </p:cNvSpPr>
          <p:nvPr/>
        </p:nvSpPr>
        <p:spPr bwMode="auto">
          <a:xfrm>
            <a:off x="6934200" y="4953000"/>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2. Gathering evidence</a:t>
            </a:r>
          </a:p>
        </p:txBody>
      </p:sp>
      <p:sp>
        <p:nvSpPr>
          <p:cNvPr id="23556" name="AutoShape 4"/>
          <p:cNvSpPr>
            <a:spLocks noChangeArrowheads="1"/>
          </p:cNvSpPr>
          <p:nvPr/>
        </p:nvSpPr>
        <p:spPr bwMode="auto">
          <a:xfrm>
            <a:off x="3505200" y="2133600"/>
            <a:ext cx="2971800" cy="609600"/>
          </a:xfrm>
          <a:prstGeom prst="curvedDownArrow">
            <a:avLst>
              <a:gd name="adj1" fmla="val 97500"/>
              <a:gd name="adj2" fmla="val 195000"/>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AutoShape 5"/>
          <p:cNvSpPr>
            <a:spLocks noChangeArrowheads="1"/>
          </p:cNvSpPr>
          <p:nvPr/>
        </p:nvSpPr>
        <p:spPr bwMode="auto">
          <a:xfrm flipH="1" flipV="1">
            <a:off x="3505200" y="5181600"/>
            <a:ext cx="3048000" cy="533400"/>
          </a:xfrm>
          <a:prstGeom prst="curvedDownArrow">
            <a:avLst>
              <a:gd name="adj1" fmla="val 149224"/>
              <a:gd name="adj2" fmla="val 254938"/>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AutoShape 6"/>
          <p:cNvSpPr>
            <a:spLocks noChangeArrowheads="1"/>
          </p:cNvSpPr>
          <p:nvPr/>
        </p:nvSpPr>
        <p:spPr bwMode="auto">
          <a:xfrm rot="-10840064">
            <a:off x="2209800" y="2590800"/>
            <a:ext cx="838200" cy="2438400"/>
          </a:xfrm>
          <a:prstGeom prst="curvedLeftArrow">
            <a:avLst>
              <a:gd name="adj1" fmla="val 48108"/>
              <a:gd name="adj2" fmla="val 116364"/>
              <a:gd name="adj3" fmla="val 2959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AutoShape 7"/>
          <p:cNvSpPr>
            <a:spLocks noChangeArrowheads="1"/>
          </p:cNvSpPr>
          <p:nvPr/>
        </p:nvSpPr>
        <p:spPr bwMode="auto">
          <a:xfrm rot="-16268416">
            <a:off x="6319838" y="3433762"/>
            <a:ext cx="2190750" cy="962025"/>
          </a:xfrm>
          <a:prstGeom prst="curvedDownArrow">
            <a:avLst>
              <a:gd name="adj1" fmla="val 45545"/>
              <a:gd name="adj2" fmla="val 91089"/>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Text Box 8"/>
          <p:cNvSpPr txBox="1">
            <a:spLocks noChangeArrowheads="1"/>
          </p:cNvSpPr>
          <p:nvPr/>
        </p:nvSpPr>
        <p:spPr bwMode="auto">
          <a:xfrm>
            <a:off x="914400" y="5334000"/>
            <a:ext cx="365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3. Interpretation</a:t>
            </a:r>
          </a:p>
        </p:txBody>
      </p:sp>
      <p:sp>
        <p:nvSpPr>
          <p:cNvPr id="23561" name="Text Box 9"/>
          <p:cNvSpPr txBox="1">
            <a:spLocks noChangeArrowheads="1"/>
          </p:cNvSpPr>
          <p:nvPr/>
        </p:nvSpPr>
        <p:spPr bwMode="auto">
          <a:xfrm>
            <a:off x="2193925" y="1936750"/>
            <a:ext cx="116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4. Use</a:t>
            </a:r>
          </a:p>
        </p:txBody>
      </p:sp>
      <p:sp>
        <p:nvSpPr>
          <p:cNvPr id="23562" name="Text Box 10"/>
          <p:cNvSpPr txBox="1">
            <a:spLocks noChangeArrowheads="1"/>
          </p:cNvSpPr>
          <p:nvPr/>
        </p:nvSpPr>
        <p:spPr bwMode="auto">
          <a:xfrm>
            <a:off x="609600" y="439738"/>
            <a:ext cx="7462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a:t>The Assessment Loop</a:t>
            </a:r>
          </a:p>
        </p:txBody>
      </p:sp>
      <p:sp>
        <p:nvSpPr>
          <p:cNvPr id="2" name="Date Placeholder 1"/>
          <p:cNvSpPr>
            <a:spLocks noGrp="1"/>
          </p:cNvSpPr>
          <p:nvPr>
            <p:ph type="dt" sz="half" idx="10"/>
          </p:nvPr>
        </p:nvSpPr>
        <p:spPr/>
        <p:txBody>
          <a:bodyPr/>
          <a:lstStyle/>
          <a:p>
            <a:r>
              <a:rPr lang="en-US" smtClean="0"/>
              <a:t>August 16, 2012</a:t>
            </a:r>
            <a:endParaRPr lang="en-US"/>
          </a:p>
        </p:txBody>
      </p:sp>
    </p:spTree>
    <p:extLst>
      <p:ext uri="{BB962C8B-B14F-4D97-AF65-F5344CB8AC3E}">
        <p14:creationId xmlns:p14="http://schemas.microsoft.com/office/powerpoint/2010/main" val="2210294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6147"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6148"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DCFD20F-AADB-478A-BA6D-A0347EA07AB9}" type="slidenum">
              <a:rPr lang="en-US" smtClean="0"/>
              <a:pPr eaLnBrk="1" hangingPunct="1"/>
              <a:t>16</a:t>
            </a:fld>
            <a:endParaRPr lang="en-US" smtClean="0"/>
          </a:p>
        </p:txBody>
      </p:sp>
      <p:sp>
        <p:nvSpPr>
          <p:cNvPr id="6149" name="Rectangle 2"/>
          <p:cNvSpPr>
            <a:spLocks noGrp="1" noChangeArrowheads="1"/>
          </p:cNvSpPr>
          <p:nvPr>
            <p:ph type="title"/>
          </p:nvPr>
        </p:nvSpPr>
        <p:spPr>
          <a:xfrm>
            <a:off x="609600" y="533400"/>
            <a:ext cx="8264525" cy="990600"/>
          </a:xfrm>
        </p:spPr>
        <p:txBody>
          <a:bodyPr>
            <a:normAutofit/>
          </a:bodyPr>
          <a:lstStyle/>
          <a:p>
            <a:pPr eaLnBrk="1" hangingPunct="1"/>
            <a:r>
              <a:rPr lang="en-US" sz="3400" dirty="0" smtClean="0"/>
              <a:t>Let’s think about “use.”</a:t>
            </a:r>
          </a:p>
        </p:txBody>
      </p:sp>
      <p:sp>
        <p:nvSpPr>
          <p:cNvPr id="6150" name="Rectangle 3"/>
          <p:cNvSpPr>
            <a:spLocks noGrp="1" noChangeArrowheads="1"/>
          </p:cNvSpPr>
          <p:nvPr>
            <p:ph type="body" idx="1"/>
          </p:nvPr>
        </p:nvSpPr>
        <p:spPr/>
        <p:txBody>
          <a:bodyPr>
            <a:normAutofit/>
          </a:bodyPr>
          <a:lstStyle/>
          <a:p>
            <a:pPr eaLnBrk="1" hangingPunct="1"/>
            <a:r>
              <a:rPr lang="en-US" dirty="0" smtClean="0"/>
              <a:t>What if we have focused too much on “closing the loop” in OUR terms? </a:t>
            </a:r>
          </a:p>
          <a:p>
            <a:pPr eaLnBrk="1" hangingPunct="1"/>
            <a:r>
              <a:rPr lang="en-US" dirty="0" smtClean="0"/>
              <a:t>What if our thinking has been much too limited? </a:t>
            </a:r>
          </a:p>
          <a:p>
            <a:pPr eaLnBrk="1" hangingPunct="1"/>
            <a:r>
              <a:rPr lang="en-US" dirty="0" smtClean="0"/>
              <a:t>What if we think about “use” in terms beyond the limits of our experience and the campus? </a:t>
            </a:r>
          </a:p>
        </p:txBody>
      </p:sp>
    </p:spTree>
    <p:extLst>
      <p:ext uri="{BB962C8B-B14F-4D97-AF65-F5344CB8AC3E}">
        <p14:creationId xmlns:p14="http://schemas.microsoft.com/office/powerpoint/2010/main" val="211103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5123"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5124"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2B65822-C8A8-4446-94A8-D60855C0ACA1}" type="slidenum">
              <a:rPr lang="en-US" smtClean="0"/>
              <a:pPr eaLnBrk="1" hangingPunct="1"/>
              <a:t>17</a:t>
            </a:fld>
            <a:endParaRPr lang="en-US" smtClean="0"/>
          </a:p>
        </p:txBody>
      </p:sp>
      <p:sp>
        <p:nvSpPr>
          <p:cNvPr id="5125" name="Rectangle 2"/>
          <p:cNvSpPr>
            <a:spLocks noGrp="1" noChangeArrowheads="1"/>
          </p:cNvSpPr>
          <p:nvPr>
            <p:ph type="title"/>
          </p:nvPr>
        </p:nvSpPr>
        <p:spPr/>
        <p:txBody>
          <a:bodyPr/>
          <a:lstStyle/>
          <a:p>
            <a:pPr eaLnBrk="1" hangingPunct="1"/>
            <a:r>
              <a:rPr lang="en-US" dirty="0" smtClean="0"/>
              <a:t>What else? A convergence . . .</a:t>
            </a:r>
          </a:p>
        </p:txBody>
      </p:sp>
      <p:sp>
        <p:nvSpPr>
          <p:cNvPr id="5126" name="Rectangle 3"/>
          <p:cNvSpPr>
            <a:spLocks noGrp="1" noChangeArrowheads="1"/>
          </p:cNvSpPr>
          <p:nvPr>
            <p:ph type="body" idx="1"/>
          </p:nvPr>
        </p:nvSpPr>
        <p:spPr>
          <a:xfrm>
            <a:off x="566738" y="1828800"/>
            <a:ext cx="8001000" cy="4191000"/>
          </a:xfrm>
        </p:spPr>
        <p:txBody>
          <a:bodyPr>
            <a:normAutofit lnSpcReduction="10000"/>
          </a:bodyPr>
          <a:lstStyle/>
          <a:p>
            <a:pPr eaLnBrk="1" hangingPunct="1">
              <a:lnSpc>
                <a:spcPct val="90000"/>
              </a:lnSpc>
            </a:pPr>
            <a:r>
              <a:rPr lang="en-US" dirty="0" smtClean="0"/>
              <a:t>Demographics</a:t>
            </a:r>
          </a:p>
          <a:p>
            <a:pPr eaLnBrk="1" hangingPunct="1">
              <a:lnSpc>
                <a:spcPct val="90000"/>
              </a:lnSpc>
            </a:pPr>
            <a:r>
              <a:rPr lang="en-US" dirty="0" smtClean="0"/>
              <a:t>Disruptive technologies</a:t>
            </a:r>
          </a:p>
          <a:p>
            <a:pPr eaLnBrk="1" hangingPunct="1">
              <a:lnSpc>
                <a:spcPct val="90000"/>
              </a:lnSpc>
            </a:pPr>
            <a:r>
              <a:rPr lang="en-US" sz="3200" dirty="0" smtClean="0"/>
              <a:t>Tech-savvy students </a:t>
            </a:r>
          </a:p>
          <a:p>
            <a:pPr eaLnBrk="1" hangingPunct="1">
              <a:lnSpc>
                <a:spcPct val="90000"/>
              </a:lnSpc>
            </a:pPr>
            <a:r>
              <a:rPr lang="en-US" dirty="0" smtClean="0"/>
              <a:t>Availability of learning resources</a:t>
            </a:r>
          </a:p>
          <a:p>
            <a:pPr eaLnBrk="1" hangingPunct="1">
              <a:lnSpc>
                <a:spcPct val="90000"/>
              </a:lnSpc>
            </a:pPr>
            <a:r>
              <a:rPr lang="en-US" dirty="0" smtClean="0"/>
              <a:t>Student- and learning-centeredness</a:t>
            </a:r>
          </a:p>
          <a:p>
            <a:pPr eaLnBrk="1" hangingPunct="1">
              <a:lnSpc>
                <a:spcPct val="90000"/>
              </a:lnSpc>
            </a:pPr>
            <a:r>
              <a:rPr lang="en-US" dirty="0" smtClean="0"/>
              <a:t>Outcomes assessment</a:t>
            </a:r>
          </a:p>
          <a:p>
            <a:pPr eaLnBrk="1" hangingPunct="1">
              <a:lnSpc>
                <a:spcPct val="90000"/>
              </a:lnSpc>
            </a:pPr>
            <a:r>
              <a:rPr lang="en-US" dirty="0" smtClean="0"/>
              <a:t>Alternatives to traditional degrees</a:t>
            </a:r>
          </a:p>
          <a:p>
            <a:pPr eaLnBrk="1" hangingPunct="1">
              <a:lnSpc>
                <a:spcPct val="90000"/>
              </a:lnSpc>
            </a:pPr>
            <a:r>
              <a:rPr lang="en-US" dirty="0" smtClean="0"/>
              <a:t>The Degree Qualifications Profile</a:t>
            </a:r>
          </a:p>
        </p:txBody>
      </p:sp>
    </p:spTree>
    <p:extLst>
      <p:ext uri="{BB962C8B-B14F-4D97-AF65-F5344CB8AC3E}">
        <p14:creationId xmlns:p14="http://schemas.microsoft.com/office/powerpoint/2010/main" val="362873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6147"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6148"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DCFD20F-AADB-478A-BA6D-A0347EA07AB9}" type="slidenum">
              <a:rPr lang="en-US" smtClean="0"/>
              <a:pPr eaLnBrk="1" hangingPunct="1"/>
              <a:t>18</a:t>
            </a:fld>
            <a:endParaRPr lang="en-US" smtClean="0"/>
          </a:p>
        </p:txBody>
      </p:sp>
      <p:sp>
        <p:nvSpPr>
          <p:cNvPr id="6149" name="Rectangle 2"/>
          <p:cNvSpPr>
            <a:spLocks noGrp="1" noChangeArrowheads="1"/>
          </p:cNvSpPr>
          <p:nvPr>
            <p:ph type="title"/>
          </p:nvPr>
        </p:nvSpPr>
        <p:spPr>
          <a:xfrm>
            <a:off x="609600" y="533400"/>
            <a:ext cx="8264525" cy="990600"/>
          </a:xfrm>
        </p:spPr>
        <p:txBody>
          <a:bodyPr>
            <a:normAutofit fontScale="90000"/>
          </a:bodyPr>
          <a:lstStyle/>
          <a:p>
            <a:pPr eaLnBrk="1" hangingPunct="1"/>
            <a:r>
              <a:rPr lang="en-US" sz="3400" dirty="0" smtClean="0"/>
              <a:t>The old business model of college and “the great unbundling” (</a:t>
            </a:r>
            <a:r>
              <a:rPr lang="en-US" sz="3400" dirty="0" err="1" smtClean="0"/>
              <a:t>Kamenetz</a:t>
            </a:r>
            <a:r>
              <a:rPr lang="en-US" sz="3400" dirty="0" smtClean="0"/>
              <a:t>) -</a:t>
            </a:r>
          </a:p>
        </p:txBody>
      </p:sp>
      <p:sp>
        <p:nvSpPr>
          <p:cNvPr id="6150" name="Rectangle 3"/>
          <p:cNvSpPr>
            <a:spLocks noGrp="1" noChangeArrowheads="1"/>
          </p:cNvSpPr>
          <p:nvPr>
            <p:ph type="body" idx="1"/>
          </p:nvPr>
        </p:nvSpPr>
        <p:spPr/>
        <p:txBody>
          <a:bodyPr/>
          <a:lstStyle/>
          <a:p>
            <a:pPr eaLnBrk="1" hangingPunct="1"/>
            <a:r>
              <a:rPr lang="en-US" dirty="0" smtClean="0"/>
              <a:t>Knowledge</a:t>
            </a:r>
          </a:p>
          <a:p>
            <a:pPr eaLnBrk="1" hangingPunct="1"/>
            <a:r>
              <a:rPr lang="en-US" dirty="0" smtClean="0"/>
              <a:t>Instruction</a:t>
            </a:r>
          </a:p>
          <a:p>
            <a:pPr eaLnBrk="1" hangingPunct="1"/>
            <a:r>
              <a:rPr lang="en-US" dirty="0" smtClean="0"/>
              <a:t>Validation of learning</a:t>
            </a:r>
          </a:p>
          <a:p>
            <a:pPr eaLnBrk="1" hangingPunct="1"/>
            <a:r>
              <a:rPr lang="en-US" dirty="0" smtClean="0"/>
              <a:t>Degrees</a:t>
            </a:r>
          </a:p>
          <a:p>
            <a:pPr eaLnBrk="1" hangingPunct="1"/>
            <a:r>
              <a:rPr lang="en-US" dirty="0" smtClean="0"/>
              <a:t>Social networking</a:t>
            </a:r>
          </a:p>
          <a:p>
            <a:pPr eaLnBrk="1" hangingPunct="1"/>
            <a:r>
              <a:rPr lang="en-US" dirty="0" smtClean="0"/>
              <a:t>Cultural opportunities</a:t>
            </a:r>
          </a:p>
          <a:p>
            <a:pPr eaLnBrk="1" hangingPunct="1"/>
            <a:r>
              <a:rPr lang="en-US" dirty="0" smtClean="0"/>
              <a:t>Personal development</a:t>
            </a:r>
          </a:p>
        </p:txBody>
      </p:sp>
    </p:spTree>
    <p:extLst>
      <p:ext uri="{BB962C8B-B14F-4D97-AF65-F5344CB8AC3E}">
        <p14:creationId xmlns:p14="http://schemas.microsoft.com/office/powerpoint/2010/main" val="304337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8195"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8196"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7A26422-F180-4574-AA82-0F28ACF694BB}" type="slidenum">
              <a:rPr lang="en-US" smtClean="0"/>
              <a:pPr eaLnBrk="1" hangingPunct="1"/>
              <a:t>19</a:t>
            </a:fld>
            <a:endParaRPr lang="en-US" smtClean="0"/>
          </a:p>
        </p:txBody>
      </p:sp>
      <p:sp>
        <p:nvSpPr>
          <p:cNvPr id="8197" name="Rectangle 2"/>
          <p:cNvSpPr>
            <a:spLocks noGrp="1" noChangeArrowheads="1"/>
          </p:cNvSpPr>
          <p:nvPr>
            <p:ph type="title"/>
          </p:nvPr>
        </p:nvSpPr>
        <p:spPr/>
        <p:txBody>
          <a:bodyPr/>
          <a:lstStyle/>
          <a:p>
            <a:pPr eaLnBrk="1" hangingPunct="1"/>
            <a:r>
              <a:rPr lang="en-US" smtClean="0"/>
              <a:t>What if . . .</a:t>
            </a:r>
          </a:p>
        </p:txBody>
      </p:sp>
      <p:sp>
        <p:nvSpPr>
          <p:cNvPr id="8198" name="Rectangle 3"/>
          <p:cNvSpPr>
            <a:spLocks noGrp="1" noChangeArrowheads="1"/>
          </p:cNvSpPr>
          <p:nvPr>
            <p:ph type="body" idx="1"/>
          </p:nvPr>
        </p:nvSpPr>
        <p:spPr/>
        <p:txBody>
          <a:bodyPr>
            <a:normAutofit/>
          </a:bodyPr>
          <a:lstStyle/>
          <a:p>
            <a:pPr eaLnBrk="1" hangingPunct="1">
              <a:lnSpc>
                <a:spcPct val="90000"/>
              </a:lnSpc>
            </a:pPr>
            <a:r>
              <a:rPr lang="en-US" dirty="0" smtClean="0"/>
              <a:t>the business model for HE is no longer sale of courses and credit hours but </a:t>
            </a:r>
            <a:r>
              <a:rPr lang="en-US" i="1" dirty="0" smtClean="0"/>
              <a:t>validation of learning</a:t>
            </a:r>
            <a:r>
              <a:rPr lang="en-US" dirty="0" smtClean="0"/>
              <a:t>?</a:t>
            </a:r>
          </a:p>
          <a:p>
            <a:pPr eaLnBrk="1" hangingPunct="1">
              <a:lnSpc>
                <a:spcPct val="90000"/>
              </a:lnSpc>
            </a:pPr>
            <a:r>
              <a:rPr lang="en-US" dirty="0" smtClean="0"/>
              <a:t>What are the implications for</a:t>
            </a:r>
          </a:p>
          <a:p>
            <a:pPr lvl="1" eaLnBrk="1" hangingPunct="1">
              <a:lnSpc>
                <a:spcPct val="90000"/>
              </a:lnSpc>
            </a:pPr>
            <a:r>
              <a:rPr lang="en-US" dirty="0" smtClean="0"/>
              <a:t>Students?</a:t>
            </a:r>
          </a:p>
          <a:p>
            <a:pPr lvl="1" eaLnBrk="1" hangingPunct="1">
              <a:lnSpc>
                <a:spcPct val="90000"/>
              </a:lnSpc>
            </a:pPr>
            <a:r>
              <a:rPr lang="en-US" dirty="0" smtClean="0"/>
              <a:t>Faculty?</a:t>
            </a:r>
          </a:p>
          <a:p>
            <a:pPr lvl="1" eaLnBrk="1" hangingPunct="1">
              <a:lnSpc>
                <a:spcPct val="90000"/>
              </a:lnSpc>
            </a:pPr>
            <a:r>
              <a:rPr lang="en-US" dirty="0" smtClean="0"/>
              <a:t>The curriculum?</a:t>
            </a:r>
          </a:p>
          <a:p>
            <a:pPr lvl="1" eaLnBrk="1" hangingPunct="1">
              <a:lnSpc>
                <a:spcPct val="90000"/>
              </a:lnSpc>
            </a:pPr>
            <a:r>
              <a:rPr lang="en-US" dirty="0" smtClean="0"/>
              <a:t>Administration</a:t>
            </a:r>
            <a:r>
              <a:rPr lang="en-US" dirty="0" smtClean="0"/>
              <a:t>?</a:t>
            </a:r>
            <a:endParaRPr lang="en-US" dirty="0" smtClean="0"/>
          </a:p>
        </p:txBody>
      </p:sp>
    </p:spTree>
    <p:extLst>
      <p:ext uri="{BB962C8B-B14F-4D97-AF65-F5344CB8AC3E}">
        <p14:creationId xmlns:p14="http://schemas.microsoft.com/office/powerpoint/2010/main" val="248559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7772400" cy="1851025"/>
          </a:xfrm>
        </p:spPr>
        <p:txBody>
          <a:bodyPr>
            <a:normAutofit fontScale="90000"/>
          </a:bodyPr>
          <a:lstStyle/>
          <a:p>
            <a:r>
              <a:rPr lang="en-US" dirty="0" smtClean="0"/>
              <a:t>Through a Different Lens: Teaching, Learning, and a New Role for Faculty</a:t>
            </a:r>
            <a:endParaRPr lang="en-US" dirty="0"/>
          </a:p>
        </p:txBody>
      </p:sp>
      <p:sp>
        <p:nvSpPr>
          <p:cNvPr id="3" name="Subtitle 2"/>
          <p:cNvSpPr>
            <a:spLocks noGrp="1"/>
          </p:cNvSpPr>
          <p:nvPr>
            <p:ph type="subTitle" idx="1"/>
          </p:nvPr>
        </p:nvSpPr>
        <p:spPr/>
        <p:txBody>
          <a:bodyPr/>
          <a:lstStyle/>
          <a:p>
            <a:r>
              <a:rPr lang="en-US" dirty="0" smtClean="0"/>
              <a:t>Barbara Wright</a:t>
            </a:r>
          </a:p>
          <a:p>
            <a:r>
              <a:rPr lang="en-US" dirty="0" smtClean="0"/>
              <a:t>Vice President, WASC</a:t>
            </a:r>
          </a:p>
          <a:p>
            <a:r>
              <a:rPr lang="en-US" dirty="0" smtClean="0"/>
              <a:t>bwright@wascsenior.org</a:t>
            </a:r>
            <a:endParaRPr lang="en-US" dirty="0"/>
          </a:p>
        </p:txBody>
      </p:sp>
      <p:sp>
        <p:nvSpPr>
          <p:cNvPr id="4" name="Footer Placeholder 3"/>
          <p:cNvSpPr>
            <a:spLocks noGrp="1"/>
          </p:cNvSpPr>
          <p:nvPr>
            <p:ph type="ftr" sz="quarter" idx="11"/>
          </p:nvPr>
        </p:nvSpPr>
        <p:spPr/>
        <p:txBody>
          <a:bodyPr/>
          <a:lstStyle/>
          <a:p>
            <a:r>
              <a:rPr lang="en-US" smtClean="0"/>
              <a:t>Loyola University Chicago </a:t>
            </a:r>
            <a:endParaRPr lang="en-US"/>
          </a:p>
        </p:txBody>
      </p:sp>
      <p:sp>
        <p:nvSpPr>
          <p:cNvPr id="5" name="Slide Number Placeholder 4"/>
          <p:cNvSpPr>
            <a:spLocks noGrp="1"/>
          </p:cNvSpPr>
          <p:nvPr>
            <p:ph type="sldNum" sz="quarter" idx="12"/>
          </p:nvPr>
        </p:nvSpPr>
        <p:spPr/>
        <p:txBody>
          <a:bodyPr/>
          <a:lstStyle/>
          <a:p>
            <a:fld id="{8C6B8A4F-771C-42BA-B584-EBEC26C7F9DB}" type="slidenum">
              <a:rPr lang="en-US" smtClean="0"/>
              <a:t>2</a:t>
            </a:fld>
            <a:endParaRPr lang="en-US"/>
          </a:p>
        </p:txBody>
      </p:sp>
      <p:sp>
        <p:nvSpPr>
          <p:cNvPr id="6" name="Date Placeholder 5"/>
          <p:cNvSpPr>
            <a:spLocks noGrp="1"/>
          </p:cNvSpPr>
          <p:nvPr>
            <p:ph type="dt" sz="half" idx="10"/>
          </p:nvPr>
        </p:nvSpPr>
        <p:spPr/>
        <p:txBody>
          <a:bodyPr/>
          <a:lstStyle/>
          <a:p>
            <a:r>
              <a:rPr lang="en-US" smtClean="0"/>
              <a:t>August 16, 2012</a:t>
            </a:r>
            <a:endParaRPr lang="en-US"/>
          </a:p>
        </p:txBody>
      </p:sp>
    </p:spTree>
    <p:extLst>
      <p:ext uri="{BB962C8B-B14F-4D97-AF65-F5344CB8AC3E}">
        <p14:creationId xmlns:p14="http://schemas.microsoft.com/office/powerpoint/2010/main" val="3200197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2"/>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7171" name="Footer Placeholder 3"/>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7172" name="Slide Number Placeholder 4"/>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3C24F34-3ACA-4BD0-997E-3764A50CD966}" type="slidenum">
              <a:rPr lang="en-US" smtClean="0"/>
              <a:pPr eaLnBrk="1" hangingPunct="1"/>
              <a:t>20</a:t>
            </a:fld>
            <a:endParaRPr lang="en-US" smtClean="0"/>
          </a:p>
        </p:txBody>
      </p:sp>
      <p:sp>
        <p:nvSpPr>
          <p:cNvPr id="7173" name="Rectangle 2"/>
          <p:cNvSpPr>
            <a:spLocks noGrp="1" noChangeArrowheads="1"/>
          </p:cNvSpPr>
          <p:nvPr>
            <p:ph type="title"/>
          </p:nvPr>
        </p:nvSpPr>
        <p:spPr/>
        <p:txBody>
          <a:bodyPr/>
          <a:lstStyle/>
          <a:p>
            <a:pPr eaLnBrk="1" hangingPunct="1"/>
            <a:r>
              <a:rPr lang="en-US" sz="3400" dirty="0" smtClean="0"/>
              <a:t>If we focus on outcomes, what is the role of courses? Of faculty? </a:t>
            </a:r>
          </a:p>
        </p:txBody>
      </p:sp>
      <p:sp>
        <p:nvSpPr>
          <p:cNvPr id="7174" name="Rectangle 3"/>
          <p:cNvSpPr>
            <a:spLocks noGrp="1" noChangeArrowheads="1"/>
          </p:cNvSpPr>
          <p:nvPr>
            <p:ph type="body" idx="4294967295"/>
          </p:nvPr>
        </p:nvSpPr>
        <p:spPr>
          <a:xfrm>
            <a:off x="381000" y="1524000"/>
            <a:ext cx="8534400" cy="4648200"/>
          </a:xfrm>
        </p:spPr>
        <p:txBody>
          <a:bodyPr>
            <a:normAutofit fontScale="92500" lnSpcReduction="10000"/>
          </a:bodyPr>
          <a:lstStyle/>
          <a:p>
            <a:pPr eaLnBrk="1" hangingPunct="1"/>
            <a:r>
              <a:rPr lang="en-US" sz="2800" dirty="0" smtClean="0"/>
              <a:t>A student-centered institution </a:t>
            </a:r>
          </a:p>
          <a:p>
            <a:pPr lvl="1" eaLnBrk="1" hangingPunct="1"/>
            <a:r>
              <a:rPr lang="en-US" sz="2400" dirty="0" smtClean="0"/>
              <a:t>shifts the emphasis from teaching to learning</a:t>
            </a:r>
          </a:p>
          <a:p>
            <a:pPr lvl="1" eaLnBrk="1" hangingPunct="1"/>
            <a:r>
              <a:rPr lang="en-US" sz="2400" dirty="0" smtClean="0"/>
              <a:t>provides flexible timeframes, multiple pathways</a:t>
            </a:r>
          </a:p>
          <a:p>
            <a:pPr lvl="1" eaLnBrk="1" hangingPunct="1"/>
            <a:r>
              <a:rPr lang="en-US" sz="2400" dirty="0" smtClean="0"/>
              <a:t>aims for “mastery learning” </a:t>
            </a:r>
          </a:p>
          <a:p>
            <a:pPr eaLnBrk="1" hangingPunct="1"/>
            <a:r>
              <a:rPr lang="en-US" sz="2800" b="1" dirty="0" smtClean="0"/>
              <a:t>Learning is the </a:t>
            </a:r>
            <a:r>
              <a:rPr lang="en-US" sz="2800" b="1" i="1" dirty="0" smtClean="0"/>
              <a:t>end</a:t>
            </a:r>
            <a:r>
              <a:rPr lang="en-US" sz="2800" b="1" dirty="0" smtClean="0"/>
              <a:t>, courses a </a:t>
            </a:r>
            <a:r>
              <a:rPr lang="en-US" sz="2800" b="1" i="1" dirty="0" smtClean="0"/>
              <a:t>means</a:t>
            </a:r>
            <a:r>
              <a:rPr lang="en-US" sz="2800" b="1" dirty="0" smtClean="0"/>
              <a:t> </a:t>
            </a:r>
          </a:p>
          <a:p>
            <a:pPr eaLnBrk="1" hangingPunct="1"/>
            <a:r>
              <a:rPr lang="en-US" sz="2800" dirty="0" smtClean="0"/>
              <a:t>Other paths can lead to learning, too, e.g.,</a:t>
            </a:r>
          </a:p>
          <a:p>
            <a:pPr lvl="1" eaLnBrk="1" hangingPunct="1"/>
            <a:r>
              <a:rPr lang="en-US" sz="2400" dirty="0" smtClean="0"/>
              <a:t>Open courseware</a:t>
            </a:r>
          </a:p>
          <a:p>
            <a:pPr lvl="1" eaLnBrk="1" hangingPunct="1"/>
            <a:r>
              <a:rPr lang="en-US" sz="2400" dirty="0" smtClean="0"/>
              <a:t>Independent study</a:t>
            </a:r>
          </a:p>
          <a:p>
            <a:pPr lvl="1" eaLnBrk="1" hangingPunct="1"/>
            <a:r>
              <a:rPr lang="en-US" sz="2400" dirty="0" smtClean="0"/>
              <a:t>Job training</a:t>
            </a:r>
          </a:p>
          <a:p>
            <a:pPr lvl="1" eaLnBrk="1" hangingPunct="1"/>
            <a:r>
              <a:rPr lang="en-US" sz="2400" dirty="0" smtClean="0"/>
              <a:t>Avocations</a:t>
            </a:r>
          </a:p>
          <a:p>
            <a:pPr eaLnBrk="1" hangingPunct="1"/>
            <a:r>
              <a:rPr lang="en-US" sz="2800" b="1" dirty="0" smtClean="0"/>
              <a:t>Assessment can validate learning from any source</a:t>
            </a:r>
          </a:p>
        </p:txBody>
      </p:sp>
    </p:spTree>
    <p:extLst>
      <p:ext uri="{BB962C8B-B14F-4D97-AF65-F5344CB8AC3E}">
        <p14:creationId xmlns:p14="http://schemas.microsoft.com/office/powerpoint/2010/main" val="3319395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9219"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9220"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4859623-73B9-4369-A36A-DCC50A7AE03C}" type="slidenum">
              <a:rPr lang="en-US" smtClean="0"/>
              <a:pPr eaLnBrk="1" hangingPunct="1"/>
              <a:t>21</a:t>
            </a:fld>
            <a:endParaRPr lang="en-US" smtClean="0"/>
          </a:p>
        </p:txBody>
      </p:sp>
      <p:sp>
        <p:nvSpPr>
          <p:cNvPr id="9221" name="Rectangle 2"/>
          <p:cNvSpPr>
            <a:spLocks noGrp="1" noChangeArrowheads="1"/>
          </p:cNvSpPr>
          <p:nvPr>
            <p:ph type="title"/>
          </p:nvPr>
        </p:nvSpPr>
        <p:spPr>
          <a:xfrm>
            <a:off x="574675" y="304800"/>
            <a:ext cx="8001000" cy="1143000"/>
          </a:xfrm>
        </p:spPr>
        <p:txBody>
          <a:bodyPr/>
          <a:lstStyle/>
          <a:p>
            <a:pPr eaLnBrk="1" hangingPunct="1"/>
            <a:r>
              <a:rPr lang="en-US" sz="3400" smtClean="0"/>
              <a:t>Assessment becomes the key to</a:t>
            </a:r>
          </a:p>
        </p:txBody>
      </p:sp>
      <p:sp>
        <p:nvSpPr>
          <p:cNvPr id="9222" name="Rectangle 3"/>
          <p:cNvSpPr>
            <a:spLocks noGrp="1" noChangeArrowheads="1"/>
          </p:cNvSpPr>
          <p:nvPr>
            <p:ph type="body" idx="1"/>
          </p:nvPr>
        </p:nvSpPr>
        <p:spPr>
          <a:xfrm>
            <a:off x="566738" y="1295400"/>
            <a:ext cx="8001000" cy="4038600"/>
          </a:xfrm>
        </p:spPr>
        <p:txBody>
          <a:bodyPr/>
          <a:lstStyle/>
          <a:p>
            <a:pPr eaLnBrk="1" hangingPunct="1"/>
            <a:r>
              <a:rPr lang="en-US" dirty="0" smtClean="0"/>
              <a:t>Diagnosing students’ strengths, weaknesses, levels of proficiency</a:t>
            </a:r>
          </a:p>
          <a:p>
            <a:pPr eaLnBrk="1" hangingPunct="1"/>
            <a:r>
              <a:rPr lang="en-US" dirty="0" smtClean="0"/>
              <a:t>Validating acquisition of knowledge and skills</a:t>
            </a:r>
          </a:p>
          <a:p>
            <a:pPr eaLnBrk="1" hangingPunct="1"/>
            <a:r>
              <a:rPr lang="en-US" dirty="0" smtClean="0"/>
              <a:t>Confirming fulfillment of degree requirements defined as </a:t>
            </a:r>
            <a:r>
              <a:rPr lang="en-US" i="1" dirty="0" smtClean="0"/>
              <a:t>outcomes</a:t>
            </a:r>
          </a:p>
          <a:p>
            <a:pPr eaLnBrk="1" hangingPunct="1"/>
            <a:r>
              <a:rPr lang="en-US" dirty="0" smtClean="0"/>
              <a:t>Substantive communication </a:t>
            </a:r>
          </a:p>
          <a:p>
            <a:pPr eaLnBrk="1" hangingPunct="1"/>
            <a:r>
              <a:rPr lang="en-US" dirty="0" smtClean="0"/>
              <a:t>Safeguarding quality</a:t>
            </a:r>
          </a:p>
        </p:txBody>
      </p:sp>
      <p:sp>
        <p:nvSpPr>
          <p:cNvPr id="2" name="TextBox 1"/>
          <p:cNvSpPr txBox="1"/>
          <p:nvPr/>
        </p:nvSpPr>
        <p:spPr>
          <a:xfrm>
            <a:off x="1066800" y="5422612"/>
            <a:ext cx="6778714" cy="584775"/>
          </a:xfrm>
          <a:prstGeom prst="rect">
            <a:avLst/>
          </a:prstGeom>
          <a:noFill/>
        </p:spPr>
        <p:txBody>
          <a:bodyPr wrap="square" rtlCol="0">
            <a:spAutoFit/>
          </a:bodyPr>
          <a:lstStyle/>
          <a:p>
            <a:r>
              <a:rPr lang="en-US" sz="3200" dirty="0" smtClean="0"/>
              <a:t>And faculty are the front-line assessors.</a:t>
            </a:r>
            <a:endParaRPr lang="en-US" sz="3200" dirty="0"/>
          </a:p>
        </p:txBody>
      </p:sp>
    </p:spTree>
    <p:extLst>
      <p:ext uri="{BB962C8B-B14F-4D97-AF65-F5344CB8AC3E}">
        <p14:creationId xmlns:p14="http://schemas.microsoft.com/office/powerpoint/2010/main" val="230488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10243"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10244"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834C4F6-8310-4F85-8317-42C08183156C}" type="slidenum">
              <a:rPr lang="en-US" smtClean="0"/>
              <a:pPr eaLnBrk="1" hangingPunct="1"/>
              <a:t>22</a:t>
            </a:fld>
            <a:endParaRPr lang="en-US" smtClean="0"/>
          </a:p>
        </p:txBody>
      </p:sp>
      <p:sp>
        <p:nvSpPr>
          <p:cNvPr id="10245" name="Rectangle 2"/>
          <p:cNvSpPr>
            <a:spLocks noGrp="1" noChangeArrowheads="1"/>
          </p:cNvSpPr>
          <p:nvPr>
            <p:ph type="title"/>
          </p:nvPr>
        </p:nvSpPr>
        <p:spPr/>
        <p:txBody>
          <a:bodyPr/>
          <a:lstStyle/>
          <a:p>
            <a:pPr eaLnBrk="1" hangingPunct="1"/>
            <a:r>
              <a:rPr lang="en-US" smtClean="0"/>
              <a:t>The student’s role changes . . .</a:t>
            </a:r>
          </a:p>
        </p:txBody>
      </p:sp>
      <p:sp>
        <p:nvSpPr>
          <p:cNvPr id="10246" name="Rectangle 3"/>
          <p:cNvSpPr>
            <a:spLocks noGrp="1" noChangeArrowheads="1"/>
          </p:cNvSpPr>
          <p:nvPr>
            <p:ph type="body" idx="1"/>
          </p:nvPr>
        </p:nvSpPr>
        <p:spPr>
          <a:xfrm>
            <a:off x="533400" y="1676400"/>
            <a:ext cx="8001000" cy="4114800"/>
          </a:xfrm>
        </p:spPr>
        <p:txBody>
          <a:bodyPr>
            <a:normAutofit fontScale="92500" lnSpcReduction="10000"/>
          </a:bodyPr>
          <a:lstStyle/>
          <a:p>
            <a:pPr eaLnBrk="1" hangingPunct="1"/>
            <a:r>
              <a:rPr lang="en-US" dirty="0" smtClean="0"/>
              <a:t>Greater freedom of choice</a:t>
            </a:r>
          </a:p>
          <a:p>
            <a:pPr eaLnBrk="1" hangingPunct="1"/>
            <a:r>
              <a:rPr lang="en-US" dirty="0" smtClean="0"/>
              <a:t>Prior knowledge validated</a:t>
            </a:r>
          </a:p>
          <a:p>
            <a:pPr eaLnBrk="1" hangingPunct="1"/>
            <a:r>
              <a:rPr lang="en-US" dirty="0" smtClean="0"/>
              <a:t>Transfer simplified</a:t>
            </a:r>
          </a:p>
          <a:p>
            <a:pPr eaLnBrk="1" hangingPunct="1"/>
            <a:r>
              <a:rPr lang="en-US" dirty="0" smtClean="0"/>
              <a:t>Fewer formal courses needed</a:t>
            </a:r>
          </a:p>
          <a:p>
            <a:pPr eaLnBrk="1" hangingPunct="1"/>
            <a:r>
              <a:rPr lang="en-US" dirty="0" smtClean="0"/>
              <a:t>Swifter degree </a:t>
            </a:r>
            <a:r>
              <a:rPr lang="en-US" dirty="0" smtClean="0"/>
              <a:t>completion, lower cost</a:t>
            </a:r>
            <a:endParaRPr lang="en-US" dirty="0" smtClean="0"/>
          </a:p>
          <a:p>
            <a:pPr eaLnBrk="1" hangingPunct="1"/>
            <a:r>
              <a:rPr lang="en-US" dirty="0" smtClean="0"/>
              <a:t>Greater personal responsibility </a:t>
            </a:r>
          </a:p>
          <a:p>
            <a:pPr eaLnBrk="1" hangingPunct="1"/>
            <a:r>
              <a:rPr lang="en-US" dirty="0" smtClean="0"/>
              <a:t>Discipline, engagement required</a:t>
            </a:r>
          </a:p>
          <a:p>
            <a:pPr eaLnBrk="1" hangingPunct="1"/>
            <a:r>
              <a:rPr lang="en-US" dirty="0" smtClean="0"/>
              <a:t>New skills essential</a:t>
            </a:r>
          </a:p>
        </p:txBody>
      </p:sp>
    </p:spTree>
    <p:extLst>
      <p:ext uri="{BB962C8B-B14F-4D97-AF65-F5344CB8AC3E}">
        <p14:creationId xmlns:p14="http://schemas.microsoft.com/office/powerpoint/2010/main" val="399096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11267"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11268"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A81ADE1-1D74-4DB3-A9C4-2EA195231757}" type="slidenum">
              <a:rPr lang="en-US" smtClean="0"/>
              <a:pPr eaLnBrk="1" hangingPunct="1"/>
              <a:t>23</a:t>
            </a:fld>
            <a:endParaRPr lang="en-US" smtClean="0"/>
          </a:p>
        </p:txBody>
      </p:sp>
      <p:sp>
        <p:nvSpPr>
          <p:cNvPr id="11269" name="Rectangle 2"/>
          <p:cNvSpPr>
            <a:spLocks noGrp="1" noChangeArrowheads="1"/>
          </p:cNvSpPr>
          <p:nvPr>
            <p:ph type="title"/>
          </p:nvPr>
        </p:nvSpPr>
        <p:spPr/>
        <p:txBody>
          <a:bodyPr/>
          <a:lstStyle/>
          <a:p>
            <a:pPr eaLnBrk="1" hangingPunct="1"/>
            <a:r>
              <a:rPr lang="en-US" smtClean="0"/>
              <a:t>The faculty’s work changes . . .</a:t>
            </a:r>
          </a:p>
        </p:txBody>
      </p:sp>
      <p:sp>
        <p:nvSpPr>
          <p:cNvPr id="11270" name="Rectangle 3"/>
          <p:cNvSpPr>
            <a:spLocks noGrp="1" noChangeArrowheads="1"/>
          </p:cNvSpPr>
          <p:nvPr>
            <p:ph type="body" idx="1"/>
          </p:nvPr>
        </p:nvSpPr>
        <p:spPr>
          <a:xfrm>
            <a:off x="566738" y="1447800"/>
            <a:ext cx="8001000" cy="4724400"/>
          </a:xfrm>
        </p:spPr>
        <p:txBody>
          <a:bodyPr>
            <a:normAutofit lnSpcReduction="10000"/>
          </a:bodyPr>
          <a:lstStyle/>
          <a:p>
            <a:pPr eaLnBrk="1" hangingPunct="1">
              <a:lnSpc>
                <a:spcPct val="90000"/>
              </a:lnSpc>
            </a:pPr>
            <a:r>
              <a:rPr lang="en-US" dirty="0" smtClean="0"/>
              <a:t>Less focus on curriculum, courses </a:t>
            </a:r>
          </a:p>
          <a:p>
            <a:pPr eaLnBrk="1" hangingPunct="1">
              <a:lnSpc>
                <a:spcPct val="90000"/>
              </a:lnSpc>
            </a:pPr>
            <a:r>
              <a:rPr lang="en-US" dirty="0" smtClean="0"/>
              <a:t>Less classroom teaching</a:t>
            </a:r>
          </a:p>
          <a:p>
            <a:pPr eaLnBrk="1" hangingPunct="1">
              <a:lnSpc>
                <a:spcPct val="90000"/>
              </a:lnSpc>
            </a:pPr>
            <a:r>
              <a:rPr lang="en-US" dirty="0" smtClean="0"/>
              <a:t>More </a:t>
            </a:r>
          </a:p>
          <a:p>
            <a:pPr lvl="1" eaLnBrk="1" hangingPunct="1">
              <a:lnSpc>
                <a:spcPct val="90000"/>
              </a:lnSpc>
            </a:pPr>
            <a:r>
              <a:rPr lang="en-US" dirty="0" smtClean="0"/>
              <a:t>Advising, creating degree blueprints</a:t>
            </a:r>
          </a:p>
          <a:p>
            <a:pPr lvl="1" eaLnBrk="1" hangingPunct="1">
              <a:lnSpc>
                <a:spcPct val="90000"/>
              </a:lnSpc>
            </a:pPr>
            <a:r>
              <a:rPr lang="en-US" dirty="0" smtClean="0"/>
              <a:t>Diagnosing gaps in skills, knowledge</a:t>
            </a:r>
          </a:p>
          <a:p>
            <a:pPr lvl="1" eaLnBrk="1" hangingPunct="1">
              <a:lnSpc>
                <a:spcPct val="90000"/>
              </a:lnSpc>
            </a:pPr>
            <a:r>
              <a:rPr lang="en-US" dirty="0" smtClean="0"/>
              <a:t>Guiding study groups</a:t>
            </a:r>
          </a:p>
          <a:p>
            <a:pPr lvl="1" eaLnBrk="1" hangingPunct="1">
              <a:lnSpc>
                <a:spcPct val="90000"/>
              </a:lnSpc>
            </a:pPr>
            <a:r>
              <a:rPr lang="en-US" dirty="0" smtClean="0"/>
              <a:t>Devising tutorials, identifying resources</a:t>
            </a:r>
          </a:p>
          <a:p>
            <a:pPr lvl="1" eaLnBrk="1" hangingPunct="1">
              <a:lnSpc>
                <a:spcPct val="90000"/>
              </a:lnSpc>
            </a:pPr>
            <a:r>
              <a:rPr lang="en-US" dirty="0" smtClean="0"/>
              <a:t>Developing assessments</a:t>
            </a:r>
          </a:p>
          <a:p>
            <a:pPr lvl="1" eaLnBrk="1" hangingPunct="1">
              <a:lnSpc>
                <a:spcPct val="90000"/>
              </a:lnSpc>
            </a:pPr>
            <a:r>
              <a:rPr lang="en-US" dirty="0" smtClean="0"/>
              <a:t>Administering assessments </a:t>
            </a:r>
          </a:p>
          <a:p>
            <a:pPr lvl="1" eaLnBrk="1" hangingPunct="1">
              <a:lnSpc>
                <a:spcPct val="90000"/>
              </a:lnSpc>
            </a:pPr>
            <a:r>
              <a:rPr lang="en-US" dirty="0" smtClean="0"/>
              <a:t>Faculty development</a:t>
            </a:r>
          </a:p>
        </p:txBody>
      </p:sp>
    </p:spTree>
    <p:extLst>
      <p:ext uri="{BB962C8B-B14F-4D97-AF65-F5344CB8AC3E}">
        <p14:creationId xmlns:p14="http://schemas.microsoft.com/office/powerpoint/2010/main" val="2396601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12291"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12292"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C908CB7-D91C-4DD6-87BD-577476B86E82}" type="slidenum">
              <a:rPr lang="en-US" smtClean="0"/>
              <a:pPr eaLnBrk="1" hangingPunct="1"/>
              <a:t>24</a:t>
            </a:fld>
            <a:endParaRPr lang="en-US" smtClean="0"/>
          </a:p>
        </p:txBody>
      </p:sp>
      <p:sp>
        <p:nvSpPr>
          <p:cNvPr id="12293" name="Rectangle 2"/>
          <p:cNvSpPr>
            <a:spLocks noGrp="1" noChangeArrowheads="1"/>
          </p:cNvSpPr>
          <p:nvPr>
            <p:ph type="title"/>
          </p:nvPr>
        </p:nvSpPr>
        <p:spPr/>
        <p:txBody>
          <a:bodyPr/>
          <a:lstStyle/>
          <a:p>
            <a:pPr eaLnBrk="1" hangingPunct="1"/>
            <a:r>
              <a:rPr lang="en-US" smtClean="0"/>
              <a:t>The administrator’s role ...</a:t>
            </a:r>
          </a:p>
        </p:txBody>
      </p:sp>
      <p:sp>
        <p:nvSpPr>
          <p:cNvPr id="12294" name="Rectangle 3"/>
          <p:cNvSpPr>
            <a:spLocks noGrp="1" noChangeArrowheads="1"/>
          </p:cNvSpPr>
          <p:nvPr>
            <p:ph type="body" idx="1"/>
          </p:nvPr>
        </p:nvSpPr>
        <p:spPr/>
        <p:txBody>
          <a:bodyPr/>
          <a:lstStyle/>
          <a:p>
            <a:pPr eaLnBrk="1" hangingPunct="1"/>
            <a:r>
              <a:rPr lang="en-US" sz="2800" smtClean="0"/>
              <a:t>Courage, leadership required</a:t>
            </a:r>
          </a:p>
          <a:p>
            <a:pPr eaLnBrk="1" hangingPunct="1"/>
            <a:r>
              <a:rPr lang="en-US" sz="2800" smtClean="0"/>
              <a:t>Refocused mission, emphasis on learning</a:t>
            </a:r>
          </a:p>
          <a:p>
            <a:pPr eaLnBrk="1" hangingPunct="1"/>
            <a:r>
              <a:rPr lang="en-US" sz="2800" smtClean="0"/>
              <a:t>Planning, budgeting, revenue affected </a:t>
            </a:r>
          </a:p>
          <a:p>
            <a:pPr eaLnBrk="1" hangingPunct="1"/>
            <a:r>
              <a:rPr lang="en-US" sz="2800" smtClean="0"/>
              <a:t>Robust assessment infrastructure</a:t>
            </a:r>
          </a:p>
          <a:p>
            <a:pPr eaLnBrk="1" hangingPunct="1"/>
            <a:r>
              <a:rPr lang="en-US" sz="2800" smtClean="0"/>
              <a:t>Collaboration with other institutions</a:t>
            </a:r>
          </a:p>
          <a:p>
            <a:pPr eaLnBrk="1" hangingPunct="1"/>
            <a:r>
              <a:rPr lang="en-US" sz="2800" smtClean="0"/>
              <a:t>Transparency, accountability</a:t>
            </a:r>
          </a:p>
          <a:p>
            <a:pPr eaLnBrk="1" hangingPunct="1"/>
            <a:r>
              <a:rPr lang="en-US" sz="2800" smtClean="0"/>
              <a:t>Engagement with public, policy makers</a:t>
            </a:r>
          </a:p>
        </p:txBody>
      </p:sp>
    </p:spTree>
    <p:extLst>
      <p:ext uri="{BB962C8B-B14F-4D97-AF65-F5344CB8AC3E}">
        <p14:creationId xmlns:p14="http://schemas.microsoft.com/office/powerpoint/2010/main" val="110340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14339"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14340"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C279FAD-ADB3-4D21-AACF-3AB81F14FAE4}" type="slidenum">
              <a:rPr lang="en-US" smtClean="0"/>
              <a:pPr eaLnBrk="1" hangingPunct="1"/>
              <a:t>25</a:t>
            </a:fld>
            <a:endParaRPr lang="en-US" smtClean="0"/>
          </a:p>
        </p:txBody>
      </p:sp>
      <p:sp>
        <p:nvSpPr>
          <p:cNvPr id="14341" name="Rectangle 2"/>
          <p:cNvSpPr>
            <a:spLocks noGrp="1" noChangeArrowheads="1"/>
          </p:cNvSpPr>
          <p:nvPr>
            <p:ph type="title"/>
          </p:nvPr>
        </p:nvSpPr>
        <p:spPr/>
        <p:txBody>
          <a:bodyPr/>
          <a:lstStyle/>
          <a:p>
            <a:pPr eaLnBrk="1" hangingPunct="1"/>
            <a:r>
              <a:rPr lang="en-US" smtClean="0"/>
              <a:t>Cautions and questions . . .</a:t>
            </a:r>
          </a:p>
        </p:txBody>
      </p:sp>
      <p:sp>
        <p:nvSpPr>
          <p:cNvPr id="14342" name="Rectangle 3"/>
          <p:cNvSpPr>
            <a:spLocks noGrp="1" noChangeArrowheads="1"/>
          </p:cNvSpPr>
          <p:nvPr>
            <p:ph type="body" idx="1"/>
          </p:nvPr>
        </p:nvSpPr>
        <p:spPr>
          <a:xfrm>
            <a:off x="533400" y="1447800"/>
            <a:ext cx="8001000" cy="4953000"/>
          </a:xfrm>
        </p:spPr>
        <p:txBody>
          <a:bodyPr/>
          <a:lstStyle/>
          <a:p>
            <a:pPr eaLnBrk="1" hangingPunct="1"/>
            <a:r>
              <a:rPr lang="en-US" sz="2600" dirty="0" smtClean="0"/>
              <a:t>Can students assume this responsibility? Will some be left behind?</a:t>
            </a:r>
          </a:p>
          <a:p>
            <a:pPr eaLnBrk="1" hangingPunct="1"/>
            <a:r>
              <a:rPr lang="en-US" sz="2600" dirty="0" smtClean="0"/>
              <a:t>Will institutions be willing, able to change?</a:t>
            </a:r>
          </a:p>
          <a:p>
            <a:pPr eaLnBrk="1" hangingPunct="1"/>
            <a:r>
              <a:rPr lang="en-US" sz="2600" dirty="0" smtClean="0"/>
              <a:t>Can assessment focus on </a:t>
            </a:r>
            <a:r>
              <a:rPr lang="en-US" sz="2600" i="1" dirty="0" smtClean="0"/>
              <a:t>results</a:t>
            </a:r>
            <a:r>
              <a:rPr lang="en-US" sz="2600" dirty="0" smtClean="0"/>
              <a:t>?</a:t>
            </a:r>
          </a:p>
          <a:p>
            <a:pPr eaLnBrk="1" hangingPunct="1"/>
            <a:r>
              <a:rPr lang="en-US" sz="2600" dirty="0" smtClean="0"/>
              <a:t>Can faculty acquire new skills fast enough?</a:t>
            </a:r>
          </a:p>
          <a:p>
            <a:pPr eaLnBrk="1" hangingPunct="1"/>
            <a:r>
              <a:rPr lang="en-US" sz="2600" dirty="0" smtClean="0"/>
              <a:t>Will policy makers support responsible change, avoid “perverse incentives”?</a:t>
            </a:r>
          </a:p>
          <a:p>
            <a:pPr eaLnBrk="1" hangingPunct="1"/>
            <a:r>
              <a:rPr lang="en-US" sz="2600" dirty="0" smtClean="0"/>
              <a:t>Will the public accept the change?</a:t>
            </a:r>
          </a:p>
          <a:p>
            <a:pPr eaLnBrk="1" hangingPunct="1"/>
            <a:r>
              <a:rPr lang="en-US" sz="2600" dirty="0" smtClean="0"/>
              <a:t>What happens to the social role of HE – social justice, equity, civic engagement? </a:t>
            </a:r>
          </a:p>
        </p:txBody>
      </p:sp>
    </p:spTree>
    <p:extLst>
      <p:ext uri="{BB962C8B-B14F-4D97-AF65-F5344CB8AC3E}">
        <p14:creationId xmlns:p14="http://schemas.microsoft.com/office/powerpoint/2010/main" val="2980407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15363"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15364"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BCCF422-9DEE-4061-AB33-8987B840363A}" type="slidenum">
              <a:rPr lang="en-US" smtClean="0"/>
              <a:pPr eaLnBrk="1" hangingPunct="1"/>
              <a:t>26</a:t>
            </a:fld>
            <a:endParaRPr lang="en-US" smtClean="0"/>
          </a:p>
        </p:txBody>
      </p:sp>
      <p:sp>
        <p:nvSpPr>
          <p:cNvPr id="15365" name="Rectangle 2"/>
          <p:cNvSpPr>
            <a:spLocks noGrp="1" noChangeArrowheads="1"/>
          </p:cNvSpPr>
          <p:nvPr>
            <p:ph type="title"/>
          </p:nvPr>
        </p:nvSpPr>
        <p:spPr/>
        <p:txBody>
          <a:bodyPr/>
          <a:lstStyle/>
          <a:p>
            <a:pPr eaLnBrk="1" hangingPunct="1"/>
            <a:r>
              <a:rPr lang="en-US" smtClean="0"/>
              <a:t>Why a new model for HE?</a:t>
            </a:r>
          </a:p>
        </p:txBody>
      </p:sp>
      <p:sp>
        <p:nvSpPr>
          <p:cNvPr id="15366" name="Rectangle 3"/>
          <p:cNvSpPr>
            <a:spLocks noGrp="1" noChangeArrowheads="1"/>
          </p:cNvSpPr>
          <p:nvPr>
            <p:ph type="body" idx="1"/>
          </p:nvPr>
        </p:nvSpPr>
        <p:spPr/>
        <p:txBody>
          <a:bodyPr>
            <a:normAutofit/>
          </a:bodyPr>
          <a:lstStyle/>
          <a:p>
            <a:pPr eaLnBrk="1" hangingPunct="1"/>
            <a:r>
              <a:rPr lang="en-US" dirty="0" smtClean="0"/>
              <a:t>To lower cost, improve access, raise quality of learning</a:t>
            </a:r>
          </a:p>
          <a:p>
            <a:pPr eaLnBrk="1" hangingPunct="1"/>
            <a:r>
              <a:rPr lang="en-US" dirty="0" smtClean="0"/>
              <a:t>To use existing resources better</a:t>
            </a:r>
          </a:p>
          <a:p>
            <a:pPr eaLnBrk="1" hangingPunct="1"/>
            <a:r>
              <a:rPr lang="en-US" dirty="0" smtClean="0"/>
              <a:t>To reach everyone’s education goals </a:t>
            </a:r>
          </a:p>
          <a:p>
            <a:pPr eaLnBrk="1" hangingPunct="1"/>
            <a:r>
              <a:rPr lang="en-US" dirty="0" smtClean="0"/>
              <a:t>To support US economy, security</a:t>
            </a:r>
          </a:p>
          <a:p>
            <a:pPr eaLnBrk="1" hangingPunct="1"/>
            <a:r>
              <a:rPr lang="en-US" dirty="0" smtClean="0"/>
              <a:t>Because there may be no choice</a:t>
            </a:r>
          </a:p>
        </p:txBody>
      </p:sp>
    </p:spTree>
    <p:extLst>
      <p:ext uri="{BB962C8B-B14F-4D97-AF65-F5344CB8AC3E}">
        <p14:creationId xmlns:p14="http://schemas.microsoft.com/office/powerpoint/2010/main" val="2056501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16387"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16388"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9E21AE1-75E4-497A-8284-57E07CBA1829}" type="slidenum">
              <a:rPr lang="en-US" smtClean="0"/>
              <a:pPr eaLnBrk="1" hangingPunct="1"/>
              <a:t>27</a:t>
            </a:fld>
            <a:endParaRPr lang="en-US" smtClean="0"/>
          </a:p>
        </p:txBody>
      </p:sp>
      <p:sp>
        <p:nvSpPr>
          <p:cNvPr id="16389" name="Rectangle 2"/>
          <p:cNvSpPr>
            <a:spLocks noGrp="1" noChangeArrowheads="1"/>
          </p:cNvSpPr>
          <p:nvPr>
            <p:ph type="title"/>
          </p:nvPr>
        </p:nvSpPr>
        <p:spPr/>
        <p:txBody>
          <a:bodyPr/>
          <a:lstStyle/>
          <a:p>
            <a:pPr eaLnBrk="1" hangingPunct="1"/>
            <a:r>
              <a:rPr lang="en-US" smtClean="0"/>
              <a:t>Assessment is the linchpin</a:t>
            </a:r>
          </a:p>
        </p:txBody>
      </p:sp>
      <p:sp>
        <p:nvSpPr>
          <p:cNvPr id="16390" name="Rectangle 3"/>
          <p:cNvSpPr>
            <a:spLocks noGrp="1" noChangeArrowheads="1"/>
          </p:cNvSpPr>
          <p:nvPr>
            <p:ph type="body" idx="1"/>
          </p:nvPr>
        </p:nvSpPr>
        <p:spPr/>
        <p:txBody>
          <a:bodyPr/>
          <a:lstStyle/>
          <a:p>
            <a:pPr eaLnBrk="1" hangingPunct="1"/>
            <a:r>
              <a:rPr lang="en-US" sz="3200" smtClean="0"/>
              <a:t>In the 20</a:t>
            </a:r>
            <a:r>
              <a:rPr lang="en-US" sz="3200" baseline="30000" smtClean="0"/>
              <a:t>th</a:t>
            </a:r>
            <a:r>
              <a:rPr lang="en-US" sz="3200" smtClean="0"/>
              <a:t> century – </a:t>
            </a:r>
          </a:p>
          <a:p>
            <a:pPr lvl="1" eaLnBrk="1" hangingPunct="1"/>
            <a:r>
              <a:rPr lang="en-US" sz="2800" smtClean="0"/>
              <a:t>Improvement of learning</a:t>
            </a:r>
          </a:p>
          <a:p>
            <a:pPr lvl="1" eaLnBrk="1" hangingPunct="1"/>
            <a:r>
              <a:rPr lang="en-US" sz="2800" smtClean="0"/>
              <a:t>Accountability</a:t>
            </a:r>
          </a:p>
          <a:p>
            <a:pPr eaLnBrk="1" hangingPunct="1"/>
            <a:r>
              <a:rPr lang="en-US" sz="3200" smtClean="0"/>
              <a:t>In the 21</a:t>
            </a:r>
            <a:r>
              <a:rPr lang="en-US" sz="3200" baseline="30000" smtClean="0"/>
              <a:t>th</a:t>
            </a:r>
            <a:r>
              <a:rPr lang="en-US" sz="3200" smtClean="0"/>
              <a:t> century –</a:t>
            </a:r>
          </a:p>
          <a:p>
            <a:pPr lvl="1" eaLnBrk="1" hangingPunct="1"/>
            <a:r>
              <a:rPr lang="en-US" sz="2800" smtClean="0"/>
              <a:t>Improvement &amp; accountability </a:t>
            </a:r>
            <a:r>
              <a:rPr lang="en-US" sz="2800" i="1" smtClean="0"/>
              <a:t>plus</a:t>
            </a:r>
          </a:p>
          <a:p>
            <a:pPr lvl="1" eaLnBrk="1" hangingPunct="1"/>
            <a:r>
              <a:rPr lang="en-US" sz="3200" i="1" smtClean="0"/>
              <a:t>Institutional transformation</a:t>
            </a:r>
          </a:p>
          <a:p>
            <a:pPr lvl="1" eaLnBrk="1" hangingPunct="1"/>
            <a:r>
              <a:rPr lang="en-US" sz="3200" i="1" smtClean="0"/>
              <a:t>Institutional &amp; national survival</a:t>
            </a:r>
          </a:p>
          <a:p>
            <a:pPr lvl="1" eaLnBrk="1" hangingPunct="1">
              <a:buFont typeface="Wingdings" pitchFamily="2" charset="2"/>
              <a:buNone/>
            </a:pPr>
            <a:endParaRPr lang="en-US" sz="3200" smtClean="0"/>
          </a:p>
        </p:txBody>
      </p:sp>
      <p:sp>
        <p:nvSpPr>
          <p:cNvPr id="16391" name="Text Box 4"/>
          <p:cNvSpPr txBox="1">
            <a:spLocks noChangeArrowheads="1"/>
          </p:cNvSpPr>
          <p:nvPr/>
        </p:nvSpPr>
        <p:spPr bwMode="auto">
          <a:xfrm>
            <a:off x="1219200" y="4114800"/>
            <a:ext cx="7321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sz="3200" i="1"/>
          </a:p>
        </p:txBody>
      </p:sp>
    </p:spTree>
    <p:extLst>
      <p:ext uri="{BB962C8B-B14F-4D97-AF65-F5344CB8AC3E}">
        <p14:creationId xmlns:p14="http://schemas.microsoft.com/office/powerpoint/2010/main" val="191267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Loyola University Chicago </a:t>
            </a:r>
            <a:endParaRPr lang="en-US"/>
          </a:p>
        </p:txBody>
      </p:sp>
      <p:sp>
        <p:nvSpPr>
          <p:cNvPr id="6" name="Slide Number Placeholder 5"/>
          <p:cNvSpPr>
            <a:spLocks noGrp="1"/>
          </p:cNvSpPr>
          <p:nvPr>
            <p:ph type="sldNum" sz="quarter" idx="12"/>
          </p:nvPr>
        </p:nvSpPr>
        <p:spPr/>
        <p:txBody>
          <a:bodyPr/>
          <a:lstStyle/>
          <a:p>
            <a:fld id="{42943238-33A8-48BC-9D83-F27432B00225}" type="slidenum">
              <a:rPr lang="en-US"/>
              <a:pPr/>
              <a:t>28</a:t>
            </a:fld>
            <a:endParaRPr lang="en-US"/>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934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 Box 3"/>
          <p:cNvSpPr txBox="1">
            <a:spLocks noChangeArrowheads="1"/>
          </p:cNvSpPr>
          <p:nvPr/>
        </p:nvSpPr>
        <p:spPr bwMode="auto">
          <a:xfrm>
            <a:off x="990600" y="4495800"/>
            <a:ext cx="7010400" cy="1158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latin typeface="Arial" charset="0"/>
              </a:rPr>
              <a:t>“Sir, the following paradigm shifts occurred while you were out.”</a:t>
            </a:r>
          </a:p>
          <a:p>
            <a:pPr algn="ctr">
              <a:spcBef>
                <a:spcPct val="50000"/>
              </a:spcBef>
            </a:pPr>
            <a:endParaRPr lang="en-US" sz="2000" dirty="0">
              <a:latin typeface="Arial" charset="0"/>
            </a:endParaRPr>
          </a:p>
        </p:txBody>
      </p:sp>
      <p:sp>
        <p:nvSpPr>
          <p:cNvPr id="2" name="Date Placeholder 1"/>
          <p:cNvSpPr>
            <a:spLocks noGrp="1"/>
          </p:cNvSpPr>
          <p:nvPr>
            <p:ph type="dt" sz="half" idx="10"/>
          </p:nvPr>
        </p:nvSpPr>
        <p:spPr/>
        <p:txBody>
          <a:bodyPr/>
          <a:lstStyle/>
          <a:p>
            <a:r>
              <a:rPr lang="en-US" smtClean="0"/>
              <a:t>August 16, 2012</a:t>
            </a:r>
            <a:endParaRPr lang="en-US"/>
          </a:p>
        </p:txBody>
      </p:sp>
    </p:spTree>
    <p:extLst>
      <p:ext uri="{BB962C8B-B14F-4D97-AF65-F5344CB8AC3E}">
        <p14:creationId xmlns:p14="http://schemas.microsoft.com/office/powerpoint/2010/main" val="2989128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August 16, 2012</a:t>
            </a:r>
            <a:endParaRPr lang="en-US"/>
          </a:p>
        </p:txBody>
      </p:sp>
      <p:sp>
        <p:nvSpPr>
          <p:cNvPr id="5" name="Footer Placeholder 4"/>
          <p:cNvSpPr>
            <a:spLocks noGrp="1"/>
          </p:cNvSpPr>
          <p:nvPr>
            <p:ph type="ftr" sz="quarter" idx="11"/>
          </p:nvPr>
        </p:nvSpPr>
        <p:spPr/>
        <p:txBody>
          <a:bodyPr/>
          <a:lstStyle/>
          <a:p>
            <a:r>
              <a:rPr lang="en-US" smtClean="0"/>
              <a:t>Loyola University Chicago </a:t>
            </a:r>
            <a:endParaRPr lang="en-US"/>
          </a:p>
        </p:txBody>
      </p:sp>
      <p:sp>
        <p:nvSpPr>
          <p:cNvPr id="6" name="Slide Number Placeholder 5"/>
          <p:cNvSpPr>
            <a:spLocks noGrp="1"/>
          </p:cNvSpPr>
          <p:nvPr>
            <p:ph type="sldNum" sz="quarter" idx="12"/>
          </p:nvPr>
        </p:nvSpPr>
        <p:spPr/>
        <p:txBody>
          <a:bodyPr/>
          <a:lstStyle/>
          <a:p>
            <a:fld id="{8C6B8A4F-771C-42BA-B584-EBEC26C7F9DB}" type="slidenum">
              <a:rPr lang="en-US" smtClean="0"/>
              <a:t>29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0050" cy="133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948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CSHE</a:t>
            </a:r>
          </a:p>
        </p:txBody>
      </p:sp>
      <p:sp>
        <p:nvSpPr>
          <p:cNvPr id="6" name="Slide Number Placeholder 5"/>
          <p:cNvSpPr>
            <a:spLocks noGrp="1"/>
          </p:cNvSpPr>
          <p:nvPr>
            <p:ph type="sldNum" sz="quarter" idx="12"/>
          </p:nvPr>
        </p:nvSpPr>
        <p:spPr/>
        <p:txBody>
          <a:bodyPr/>
          <a:lstStyle/>
          <a:p>
            <a:fld id="{6E718F58-1984-4CEE-B9BF-F33E36F4643F}" type="slidenum">
              <a:rPr lang="en-US"/>
              <a:pPr/>
              <a:t>3</a:t>
            </a:fld>
            <a:endParaRPr lang="en-US"/>
          </a:p>
        </p:txBody>
      </p:sp>
      <p:sp>
        <p:nvSpPr>
          <p:cNvPr id="15362" name="Rectangle 2"/>
          <p:cNvSpPr>
            <a:spLocks noGrp="1" noChangeArrowheads="1"/>
          </p:cNvSpPr>
          <p:nvPr>
            <p:ph type="title"/>
          </p:nvPr>
        </p:nvSpPr>
        <p:spPr/>
        <p:txBody>
          <a:bodyPr/>
          <a:lstStyle/>
          <a:p>
            <a:r>
              <a:rPr lang="en-US"/>
              <a:t>The pendulum has swung . . .</a:t>
            </a:r>
          </a:p>
        </p:txBody>
      </p:sp>
      <p:sp>
        <p:nvSpPr>
          <p:cNvPr id="15363" name="Rectangle 3"/>
          <p:cNvSpPr>
            <a:spLocks noGrp="1" noChangeArrowheads="1"/>
          </p:cNvSpPr>
          <p:nvPr>
            <p:ph type="body" idx="1"/>
          </p:nvPr>
        </p:nvSpPr>
        <p:spPr>
          <a:xfrm>
            <a:off x="533400" y="1524000"/>
            <a:ext cx="8001000" cy="4800600"/>
          </a:xfrm>
        </p:spPr>
        <p:txBody>
          <a:bodyPr>
            <a:normAutofit/>
          </a:bodyPr>
          <a:lstStyle/>
          <a:p>
            <a:r>
              <a:rPr lang="en-US" sz="2400" dirty="0"/>
              <a:t>1983-1990: heavy focus on assessment for accountability, ascertaining level of </a:t>
            </a:r>
            <a:r>
              <a:rPr lang="en-US" sz="2400" dirty="0" smtClean="0"/>
              <a:t>achievement</a:t>
            </a:r>
            <a:br>
              <a:rPr lang="en-US" sz="2400" dirty="0" smtClean="0"/>
            </a:br>
            <a:endParaRPr lang="en-US" sz="2400" dirty="0"/>
          </a:p>
          <a:p>
            <a:r>
              <a:rPr lang="en-US" sz="2400" dirty="0"/>
              <a:t>1990-2003: more focus on assessment for quality </a:t>
            </a:r>
            <a:r>
              <a:rPr lang="en-US" sz="2400" i="1" dirty="0"/>
              <a:t>improvement</a:t>
            </a:r>
            <a:r>
              <a:rPr lang="en-US" sz="2400" dirty="0"/>
              <a:t>, less on quality </a:t>
            </a:r>
            <a:r>
              <a:rPr lang="en-US" sz="2400" i="1" dirty="0" smtClean="0"/>
              <a:t>assurance</a:t>
            </a:r>
            <a:br>
              <a:rPr lang="en-US" sz="2400" i="1" dirty="0" smtClean="0"/>
            </a:br>
            <a:endParaRPr lang="en-US" sz="2400" i="1" dirty="0"/>
          </a:p>
          <a:p>
            <a:r>
              <a:rPr lang="en-US" sz="2400" dirty="0"/>
              <a:t>2003 – present: renewed focus on quality assurance, standard-setting, </a:t>
            </a:r>
            <a:r>
              <a:rPr lang="en-US" sz="2400" dirty="0" smtClean="0"/>
              <a:t>comparability</a:t>
            </a:r>
            <a:br>
              <a:rPr lang="en-US" sz="2400" dirty="0" smtClean="0"/>
            </a:br>
            <a:endParaRPr lang="en-US" sz="2400" dirty="0"/>
          </a:p>
          <a:p>
            <a:r>
              <a:rPr lang="en-US" sz="2400" dirty="0"/>
              <a:t>Most recently: </a:t>
            </a:r>
            <a:r>
              <a:rPr lang="en-US" sz="2400" dirty="0" smtClean="0"/>
              <a:t>urgency about quality of learning, retention and graduation rates, </a:t>
            </a:r>
            <a:r>
              <a:rPr lang="en-US" sz="2400" dirty="0" smtClean="0"/>
              <a:t>cost and debt</a:t>
            </a:r>
            <a:endParaRPr lang="en-US" sz="2400" dirty="0"/>
          </a:p>
        </p:txBody>
      </p:sp>
    </p:spTree>
    <p:extLst>
      <p:ext uri="{BB962C8B-B14F-4D97-AF65-F5344CB8AC3E}">
        <p14:creationId xmlns:p14="http://schemas.microsoft.com/office/powerpoint/2010/main" val="4208294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CSHE</a:t>
            </a:r>
          </a:p>
        </p:txBody>
      </p:sp>
      <p:sp>
        <p:nvSpPr>
          <p:cNvPr id="6" name="Slide Number Placeholder 5"/>
          <p:cNvSpPr>
            <a:spLocks noGrp="1"/>
          </p:cNvSpPr>
          <p:nvPr>
            <p:ph type="sldNum" sz="quarter" idx="12"/>
          </p:nvPr>
        </p:nvSpPr>
        <p:spPr/>
        <p:txBody>
          <a:bodyPr/>
          <a:lstStyle/>
          <a:p>
            <a:fld id="{1C07326D-848B-4A08-A15C-265FB6EDE824}" type="slidenum">
              <a:rPr lang="en-US"/>
              <a:pPr/>
              <a:t>4</a:t>
            </a:fld>
            <a:endParaRPr lang="en-US"/>
          </a:p>
        </p:txBody>
      </p:sp>
      <p:sp>
        <p:nvSpPr>
          <p:cNvPr id="16386" name="Rectangle 2"/>
          <p:cNvSpPr>
            <a:spLocks noGrp="1" noChangeArrowheads="1"/>
          </p:cNvSpPr>
          <p:nvPr>
            <p:ph type="title"/>
          </p:nvPr>
        </p:nvSpPr>
        <p:spPr/>
        <p:txBody>
          <a:bodyPr/>
          <a:lstStyle/>
          <a:p>
            <a:r>
              <a:rPr lang="en-US" sz="3600" dirty="0"/>
              <a:t>The </a:t>
            </a:r>
            <a:r>
              <a:rPr lang="en-US" sz="3600" dirty="0" smtClean="0"/>
              <a:t>national context </a:t>
            </a:r>
            <a:r>
              <a:rPr lang="en-US" sz="3600" dirty="0"/>
              <a:t>. . .</a:t>
            </a:r>
          </a:p>
        </p:txBody>
      </p:sp>
      <p:sp>
        <p:nvSpPr>
          <p:cNvPr id="16387" name="Rectangle 3"/>
          <p:cNvSpPr>
            <a:spLocks noGrp="1" noChangeArrowheads="1"/>
          </p:cNvSpPr>
          <p:nvPr>
            <p:ph type="body" idx="1"/>
          </p:nvPr>
        </p:nvSpPr>
        <p:spPr>
          <a:xfrm>
            <a:off x="533400" y="1371600"/>
            <a:ext cx="8001000" cy="4800600"/>
          </a:xfrm>
        </p:spPr>
        <p:txBody>
          <a:bodyPr/>
          <a:lstStyle/>
          <a:p>
            <a:pPr>
              <a:lnSpc>
                <a:spcPct val="90000"/>
              </a:lnSpc>
            </a:pPr>
            <a:r>
              <a:rPr lang="en-US" sz="2800" dirty="0"/>
              <a:t>Boomers –“the most highly educated generation in US history”– retiring</a:t>
            </a:r>
          </a:p>
          <a:p>
            <a:pPr>
              <a:lnSpc>
                <a:spcPct val="90000"/>
              </a:lnSpc>
            </a:pPr>
            <a:r>
              <a:rPr lang="en-US" sz="2800" dirty="0"/>
              <a:t>Replacement workers need higher educational levels for a knowledge-based global economy</a:t>
            </a:r>
          </a:p>
          <a:p>
            <a:pPr>
              <a:lnSpc>
                <a:spcPct val="90000"/>
              </a:lnSpc>
            </a:pPr>
            <a:r>
              <a:rPr lang="en-US" sz="2800" dirty="0" smtClean="0"/>
              <a:t>Federal investment (grants, loans) rising, results </a:t>
            </a:r>
            <a:r>
              <a:rPr lang="en-US" sz="2800" dirty="0"/>
              <a:t>declining</a:t>
            </a:r>
          </a:p>
          <a:p>
            <a:pPr>
              <a:lnSpc>
                <a:spcPct val="90000"/>
              </a:lnSpc>
            </a:pPr>
            <a:r>
              <a:rPr lang="en-US" sz="2800" dirty="0"/>
              <a:t>The “education gap” and “ambition gap” (Th. Friedman) put US at competitive disadvantage</a:t>
            </a:r>
          </a:p>
          <a:p>
            <a:pPr>
              <a:lnSpc>
                <a:spcPct val="90000"/>
              </a:lnSpc>
            </a:pPr>
            <a:r>
              <a:rPr lang="en-US" sz="2800" dirty="0"/>
              <a:t>Prosperity, national security seen at </a:t>
            </a:r>
            <a:r>
              <a:rPr lang="en-US" sz="2800" dirty="0" smtClean="0"/>
              <a:t>risk</a:t>
            </a:r>
          </a:p>
          <a:p>
            <a:pPr>
              <a:lnSpc>
                <a:spcPct val="90000"/>
              </a:lnSpc>
            </a:pPr>
            <a:r>
              <a:rPr lang="en-US" sz="2800" dirty="0" smtClean="0"/>
              <a:t>Student debt the next bubble?</a:t>
            </a:r>
            <a:endParaRPr lang="en-US" sz="2800" dirty="0" smtClean="0"/>
          </a:p>
          <a:p>
            <a:pPr marL="0" indent="0">
              <a:lnSpc>
                <a:spcPct val="90000"/>
              </a:lnSpc>
              <a:buNone/>
            </a:pPr>
            <a:endParaRPr lang="en-US" sz="2800" dirty="0"/>
          </a:p>
          <a:p>
            <a:pPr>
              <a:lnSpc>
                <a:spcPct val="90000"/>
              </a:lnSpc>
            </a:pPr>
            <a:endParaRPr lang="en-US" sz="2400" dirty="0"/>
          </a:p>
        </p:txBody>
      </p:sp>
    </p:spTree>
    <p:extLst>
      <p:ext uri="{BB962C8B-B14F-4D97-AF65-F5344CB8AC3E}">
        <p14:creationId xmlns:p14="http://schemas.microsoft.com/office/powerpoint/2010/main" val="309982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4099"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4100"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3C8AE89-D1AF-412D-B56B-CF5D9CED32ED}" type="slidenum">
              <a:rPr lang="en-US" smtClean="0"/>
              <a:pPr eaLnBrk="1" hangingPunct="1"/>
              <a:t>5</a:t>
            </a:fld>
            <a:endParaRPr lang="en-US" smtClean="0"/>
          </a:p>
        </p:txBody>
      </p:sp>
      <p:sp>
        <p:nvSpPr>
          <p:cNvPr id="4101" name="Rectangle 2"/>
          <p:cNvSpPr>
            <a:spLocks noGrp="1" noChangeArrowheads="1"/>
          </p:cNvSpPr>
          <p:nvPr>
            <p:ph type="title"/>
          </p:nvPr>
        </p:nvSpPr>
        <p:spPr/>
        <p:txBody>
          <a:bodyPr/>
          <a:lstStyle/>
          <a:p>
            <a:pPr eaLnBrk="1" hangingPunct="1"/>
            <a:r>
              <a:rPr lang="en-US" dirty="0" smtClean="0"/>
              <a:t>The institutional context . . .</a:t>
            </a:r>
          </a:p>
        </p:txBody>
      </p:sp>
      <p:sp>
        <p:nvSpPr>
          <p:cNvPr id="4102" name="Rectangle 3"/>
          <p:cNvSpPr>
            <a:spLocks noGrp="1" noChangeArrowheads="1"/>
          </p:cNvSpPr>
          <p:nvPr>
            <p:ph type="body" idx="1"/>
          </p:nvPr>
        </p:nvSpPr>
        <p:spPr>
          <a:xfrm>
            <a:off x="566738" y="1676400"/>
            <a:ext cx="8001000" cy="4343400"/>
          </a:xfrm>
        </p:spPr>
        <p:txBody>
          <a:bodyPr/>
          <a:lstStyle/>
          <a:p>
            <a:pPr eaLnBrk="1" hangingPunct="1"/>
            <a:r>
              <a:rPr lang="en-US" sz="2600" dirty="0" smtClean="0"/>
              <a:t>Falling state support</a:t>
            </a:r>
          </a:p>
          <a:p>
            <a:pPr eaLnBrk="1" hangingPunct="1"/>
            <a:r>
              <a:rPr lang="en-US" sz="2600" dirty="0" smtClean="0"/>
              <a:t>Rising costs – for students, the institution</a:t>
            </a:r>
          </a:p>
          <a:p>
            <a:pPr eaLnBrk="1" hangingPunct="1"/>
            <a:r>
              <a:rPr lang="en-US" sz="2600" dirty="0" smtClean="0"/>
              <a:t>Struggles with student preparation, quality of engagement and learning</a:t>
            </a:r>
          </a:p>
          <a:p>
            <a:pPr eaLnBrk="1" hangingPunct="1"/>
            <a:r>
              <a:rPr lang="en-US" sz="2600" dirty="0" smtClean="0"/>
              <a:t>Cumbersome transfer processes, waste</a:t>
            </a:r>
          </a:p>
          <a:p>
            <a:pPr eaLnBrk="1" hangingPunct="1"/>
            <a:r>
              <a:rPr lang="en-US" sz="2600" dirty="0" smtClean="0"/>
              <a:t>Overbuilt, overextended institutions</a:t>
            </a:r>
          </a:p>
          <a:p>
            <a:pPr eaLnBrk="1" hangingPunct="1"/>
            <a:r>
              <a:rPr lang="en-US" sz="2600" dirty="0" smtClean="0"/>
              <a:t>Diluted mission, “arms race”</a:t>
            </a:r>
          </a:p>
          <a:p>
            <a:pPr eaLnBrk="1" hangingPunct="1"/>
            <a:r>
              <a:rPr lang="en-US" sz="2600" dirty="0" smtClean="0"/>
              <a:t>Potential for a populist backlash </a:t>
            </a:r>
          </a:p>
        </p:txBody>
      </p:sp>
    </p:spTree>
    <p:extLst>
      <p:ext uri="{BB962C8B-B14F-4D97-AF65-F5344CB8AC3E}">
        <p14:creationId xmlns:p14="http://schemas.microsoft.com/office/powerpoint/2010/main" val="145635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Loyola University Chicago </a:t>
            </a:r>
            <a:endParaRPr lang="en-US"/>
          </a:p>
        </p:txBody>
      </p:sp>
      <p:sp>
        <p:nvSpPr>
          <p:cNvPr id="7" name="Slide Number Placeholder 5"/>
          <p:cNvSpPr>
            <a:spLocks noGrp="1"/>
          </p:cNvSpPr>
          <p:nvPr>
            <p:ph type="sldNum" sz="quarter" idx="12"/>
          </p:nvPr>
        </p:nvSpPr>
        <p:spPr/>
        <p:txBody>
          <a:bodyPr/>
          <a:lstStyle/>
          <a:p>
            <a:fld id="{0BE11788-1D17-4BAE-93A7-E41ACCBD9EA3}" type="slidenum">
              <a:rPr lang="en-US"/>
              <a:pPr/>
              <a:t>6</a:t>
            </a:fld>
            <a:endParaRPr lang="en-US"/>
          </a:p>
        </p:txBody>
      </p:sp>
      <p:sp>
        <p:nvSpPr>
          <p:cNvPr id="10242" name="Rectangle 2"/>
          <p:cNvSpPr>
            <a:spLocks noGrp="1" noChangeArrowheads="1"/>
          </p:cNvSpPr>
          <p:nvPr>
            <p:ph type="title"/>
          </p:nvPr>
        </p:nvSpPr>
        <p:spPr>
          <a:xfrm flipV="1">
            <a:off x="457200" y="200025"/>
            <a:ext cx="8229600" cy="74613"/>
          </a:xfrm>
        </p:spPr>
        <p:txBody>
          <a:bodyPr>
            <a:normAutofit fontScale="90000"/>
          </a:bodyPr>
          <a:lstStyle/>
          <a:p>
            <a:endParaRPr lang="en-US" sz="3400"/>
          </a:p>
        </p:txBody>
      </p:sp>
      <p:pic>
        <p:nvPicPr>
          <p:cNvPr id="1024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52400"/>
            <a:ext cx="8458200" cy="6019800"/>
          </a:xfrm>
          <a:noFill/>
          <a:ln/>
        </p:spPr>
      </p:pic>
      <p:sp>
        <p:nvSpPr>
          <p:cNvPr id="10244" name="Text Box 4"/>
          <p:cNvSpPr txBox="1">
            <a:spLocks noChangeArrowheads="1"/>
          </p:cNvSpPr>
          <p:nvPr/>
        </p:nvSpPr>
        <p:spPr bwMode="auto">
          <a:xfrm>
            <a:off x="685800" y="4495800"/>
            <a:ext cx="7543800" cy="1370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dirty="0">
                <a:latin typeface="Arial" charset="0"/>
              </a:rPr>
              <a:t>“Gadfly, try not to tell too many people that you went to this school”</a:t>
            </a:r>
          </a:p>
          <a:p>
            <a:pPr algn="ctr" eaLnBrk="0" hangingPunct="0">
              <a:spcBef>
                <a:spcPct val="50000"/>
              </a:spcBef>
            </a:pPr>
            <a:endParaRPr lang="en-US" sz="2400" b="1" dirty="0">
              <a:latin typeface="Arial" charset="0"/>
            </a:endParaRPr>
          </a:p>
        </p:txBody>
      </p:sp>
      <p:sp>
        <p:nvSpPr>
          <p:cNvPr id="2" name="Date Placeholder 1"/>
          <p:cNvSpPr>
            <a:spLocks noGrp="1"/>
          </p:cNvSpPr>
          <p:nvPr>
            <p:ph type="dt" sz="half" idx="10"/>
          </p:nvPr>
        </p:nvSpPr>
        <p:spPr/>
        <p:txBody>
          <a:bodyPr/>
          <a:lstStyle/>
          <a:p>
            <a:r>
              <a:rPr lang="en-US" smtClean="0"/>
              <a:t>August 16, 2012</a:t>
            </a:r>
            <a:endParaRPr lang="en-US"/>
          </a:p>
        </p:txBody>
      </p:sp>
    </p:spTree>
    <p:extLst>
      <p:ext uri="{BB962C8B-B14F-4D97-AF65-F5344CB8AC3E}">
        <p14:creationId xmlns:p14="http://schemas.microsoft.com/office/powerpoint/2010/main" val="2454593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a:t>
            </a:r>
            <a:r>
              <a:rPr lang="en-US" dirty="0"/>
              <a:t>Q</a:t>
            </a:r>
            <a:r>
              <a:rPr lang="en-US" dirty="0" smtClean="0"/>
              <a:t>uality </a:t>
            </a:r>
            <a:r>
              <a:rPr lang="en-US" dirty="0"/>
              <a:t>P</a:t>
            </a:r>
            <a:r>
              <a:rPr lang="en-US" dirty="0" smtClean="0"/>
              <a:t>roblem?</a:t>
            </a:r>
            <a:endParaRPr lang="en-US" dirty="0"/>
          </a:p>
        </p:txBody>
      </p:sp>
      <p:sp>
        <p:nvSpPr>
          <p:cNvPr id="3" name="Content Placeholder 2"/>
          <p:cNvSpPr>
            <a:spLocks noGrp="1"/>
          </p:cNvSpPr>
          <p:nvPr>
            <p:ph idx="1"/>
          </p:nvPr>
        </p:nvSpPr>
        <p:spPr/>
        <p:txBody>
          <a:bodyPr/>
          <a:lstStyle/>
          <a:p>
            <a:r>
              <a:rPr lang="en-US" i="1" dirty="0" smtClean="0"/>
              <a:t>Academically Adrift</a:t>
            </a:r>
          </a:p>
          <a:p>
            <a:r>
              <a:rPr lang="en-US" dirty="0" smtClean="0"/>
              <a:t>Wabash study</a:t>
            </a:r>
          </a:p>
          <a:p>
            <a:r>
              <a:rPr lang="en-US" dirty="0" smtClean="0"/>
              <a:t>NSSE data </a:t>
            </a:r>
          </a:p>
          <a:p>
            <a:r>
              <a:rPr lang="en-US" dirty="0" err="1" smtClean="0"/>
              <a:t>IHE</a:t>
            </a:r>
            <a:r>
              <a:rPr lang="en-US" dirty="0" smtClean="0"/>
              <a:t> survey of provosts</a:t>
            </a:r>
          </a:p>
          <a:p>
            <a:r>
              <a:rPr lang="en-US" dirty="0" smtClean="0"/>
              <a:t>Employer surveys</a:t>
            </a:r>
          </a:p>
          <a:p>
            <a:r>
              <a:rPr lang="en-US" dirty="0" smtClean="0"/>
              <a:t>National Assessment of Adult Literacy</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Loyola University Chicago </a:t>
            </a:r>
            <a:endParaRPr lang="en-US"/>
          </a:p>
        </p:txBody>
      </p:sp>
      <p:sp>
        <p:nvSpPr>
          <p:cNvPr id="5" name="Slide Number Placeholder 4"/>
          <p:cNvSpPr>
            <a:spLocks noGrp="1"/>
          </p:cNvSpPr>
          <p:nvPr>
            <p:ph type="sldNum" sz="quarter" idx="12"/>
          </p:nvPr>
        </p:nvSpPr>
        <p:spPr/>
        <p:txBody>
          <a:bodyPr/>
          <a:lstStyle/>
          <a:p>
            <a:fld id="{8C6B8A4F-771C-42BA-B584-EBEC26C7F9DB}" type="slidenum">
              <a:rPr lang="en-US" smtClean="0"/>
              <a:t>7</a:t>
            </a:fld>
            <a:endParaRPr lang="en-US"/>
          </a:p>
        </p:txBody>
      </p:sp>
      <p:sp>
        <p:nvSpPr>
          <p:cNvPr id="6" name="Date Placeholder 5"/>
          <p:cNvSpPr>
            <a:spLocks noGrp="1"/>
          </p:cNvSpPr>
          <p:nvPr>
            <p:ph type="dt" sz="half" idx="10"/>
          </p:nvPr>
        </p:nvSpPr>
        <p:spPr/>
        <p:txBody>
          <a:bodyPr/>
          <a:lstStyle/>
          <a:p>
            <a:r>
              <a:rPr lang="en-US" smtClean="0"/>
              <a:t>August 16, 2012</a:t>
            </a:r>
            <a:endParaRPr lang="en-US"/>
          </a:p>
        </p:txBody>
      </p:sp>
    </p:spTree>
    <p:extLst>
      <p:ext uri="{BB962C8B-B14F-4D97-AF65-F5344CB8AC3E}">
        <p14:creationId xmlns:p14="http://schemas.microsoft.com/office/powerpoint/2010/main" val="2707074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February 24, 2012</a:t>
            </a:r>
          </a:p>
        </p:txBody>
      </p:sp>
      <p:sp>
        <p:nvSpPr>
          <p:cNvPr id="5123" name="Footer Placeholder 4"/>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mtClean="0"/>
              <a:t>AAC&amp;U</a:t>
            </a:r>
          </a:p>
        </p:txBody>
      </p:sp>
      <p:sp>
        <p:nvSpPr>
          <p:cNvPr id="5124" name="Slide Number Placeholder 5"/>
          <p:cNvSpPr>
            <a:spLocks noGrp="1"/>
          </p:cNvSpPr>
          <p:nvPr>
            <p:ph type="sldNum" sz="quarter" idx="12"/>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2B65822-C8A8-4446-94A8-D60855C0ACA1}" type="slidenum">
              <a:rPr lang="en-US" smtClean="0"/>
              <a:pPr eaLnBrk="1" hangingPunct="1"/>
              <a:t>8</a:t>
            </a:fld>
            <a:endParaRPr lang="en-US" smtClean="0"/>
          </a:p>
        </p:txBody>
      </p:sp>
      <p:sp>
        <p:nvSpPr>
          <p:cNvPr id="5125" name="Rectangle 2"/>
          <p:cNvSpPr>
            <a:spLocks noGrp="1" noChangeArrowheads="1"/>
          </p:cNvSpPr>
          <p:nvPr>
            <p:ph type="title"/>
          </p:nvPr>
        </p:nvSpPr>
        <p:spPr/>
        <p:txBody>
          <a:bodyPr/>
          <a:lstStyle/>
          <a:p>
            <a:pPr eaLnBrk="1" hangingPunct="1"/>
            <a:r>
              <a:rPr lang="en-US" dirty="0" smtClean="0"/>
              <a:t>What else? A convergence . . .</a:t>
            </a:r>
          </a:p>
        </p:txBody>
      </p:sp>
      <p:sp>
        <p:nvSpPr>
          <p:cNvPr id="5126" name="Rectangle 3"/>
          <p:cNvSpPr>
            <a:spLocks noGrp="1" noChangeArrowheads="1"/>
          </p:cNvSpPr>
          <p:nvPr>
            <p:ph type="body" idx="1"/>
          </p:nvPr>
        </p:nvSpPr>
        <p:spPr>
          <a:xfrm>
            <a:off x="566738" y="1828800"/>
            <a:ext cx="8001000" cy="4191000"/>
          </a:xfrm>
        </p:spPr>
        <p:txBody>
          <a:bodyPr>
            <a:normAutofit lnSpcReduction="10000"/>
          </a:bodyPr>
          <a:lstStyle/>
          <a:p>
            <a:pPr eaLnBrk="1" hangingPunct="1">
              <a:lnSpc>
                <a:spcPct val="90000"/>
              </a:lnSpc>
            </a:pPr>
            <a:r>
              <a:rPr lang="en-US" dirty="0" smtClean="0"/>
              <a:t>Demographics</a:t>
            </a:r>
          </a:p>
          <a:p>
            <a:pPr eaLnBrk="1" hangingPunct="1">
              <a:lnSpc>
                <a:spcPct val="90000"/>
              </a:lnSpc>
            </a:pPr>
            <a:r>
              <a:rPr lang="en-US" dirty="0" smtClean="0"/>
              <a:t>Disruptive technologies</a:t>
            </a:r>
          </a:p>
          <a:p>
            <a:pPr eaLnBrk="1" hangingPunct="1">
              <a:lnSpc>
                <a:spcPct val="90000"/>
              </a:lnSpc>
            </a:pPr>
            <a:r>
              <a:rPr lang="en-US" sz="3200" dirty="0" smtClean="0"/>
              <a:t>Tech-savvy students </a:t>
            </a:r>
          </a:p>
          <a:p>
            <a:pPr eaLnBrk="1" hangingPunct="1">
              <a:lnSpc>
                <a:spcPct val="90000"/>
              </a:lnSpc>
            </a:pPr>
            <a:r>
              <a:rPr lang="en-US" dirty="0" smtClean="0"/>
              <a:t>Availability of learning resources</a:t>
            </a:r>
          </a:p>
          <a:p>
            <a:pPr eaLnBrk="1" hangingPunct="1">
              <a:lnSpc>
                <a:spcPct val="90000"/>
              </a:lnSpc>
            </a:pPr>
            <a:r>
              <a:rPr lang="en-US" dirty="0" smtClean="0"/>
              <a:t>Student- and learning-centeredness</a:t>
            </a:r>
          </a:p>
          <a:p>
            <a:pPr eaLnBrk="1" hangingPunct="1">
              <a:lnSpc>
                <a:spcPct val="90000"/>
              </a:lnSpc>
            </a:pPr>
            <a:r>
              <a:rPr lang="en-US" dirty="0" smtClean="0"/>
              <a:t>Outcomes assessment</a:t>
            </a:r>
          </a:p>
          <a:p>
            <a:pPr eaLnBrk="1" hangingPunct="1">
              <a:lnSpc>
                <a:spcPct val="90000"/>
              </a:lnSpc>
            </a:pPr>
            <a:r>
              <a:rPr lang="en-US" dirty="0" smtClean="0"/>
              <a:t>Alternatives to traditional degrees</a:t>
            </a:r>
          </a:p>
          <a:p>
            <a:pPr eaLnBrk="1" hangingPunct="1">
              <a:lnSpc>
                <a:spcPct val="90000"/>
              </a:lnSpc>
            </a:pPr>
            <a:r>
              <a:rPr lang="en-US" dirty="0" smtClean="0"/>
              <a:t>The Degree Qualifications Profile</a:t>
            </a:r>
          </a:p>
        </p:txBody>
      </p:sp>
    </p:spTree>
    <p:extLst>
      <p:ext uri="{BB962C8B-B14F-4D97-AF65-F5344CB8AC3E}">
        <p14:creationId xmlns:p14="http://schemas.microsoft.com/office/powerpoint/2010/main" val="214914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May 6, 2010</a:t>
            </a:r>
          </a:p>
        </p:txBody>
      </p:sp>
      <p:sp>
        <p:nvSpPr>
          <p:cNvPr id="6" name="Footer Placeholder 5"/>
          <p:cNvSpPr>
            <a:spLocks noGrp="1"/>
          </p:cNvSpPr>
          <p:nvPr>
            <p:ph type="ftr" sz="quarter" idx="11"/>
          </p:nvPr>
        </p:nvSpPr>
        <p:spPr/>
        <p:txBody>
          <a:bodyPr/>
          <a:lstStyle/>
          <a:p>
            <a:r>
              <a:rPr lang="en-US"/>
              <a:t>CSHE</a:t>
            </a:r>
          </a:p>
        </p:txBody>
      </p:sp>
      <p:sp>
        <p:nvSpPr>
          <p:cNvPr id="7" name="Slide Number Placeholder 6"/>
          <p:cNvSpPr>
            <a:spLocks noGrp="1"/>
          </p:cNvSpPr>
          <p:nvPr>
            <p:ph type="sldNum" sz="quarter" idx="12"/>
          </p:nvPr>
        </p:nvSpPr>
        <p:spPr/>
        <p:txBody>
          <a:bodyPr/>
          <a:lstStyle/>
          <a:p>
            <a:fld id="{DC84B198-8CA3-4963-9E7C-88DE07D76D48}" type="slidenum">
              <a:rPr lang="en-US"/>
              <a:pPr/>
              <a:t>9</a:t>
            </a:fld>
            <a:endParaRPr lang="en-US"/>
          </a:p>
        </p:txBody>
      </p:sp>
      <p:sp>
        <p:nvSpPr>
          <p:cNvPr id="49154" name="Rectangle 2"/>
          <p:cNvSpPr>
            <a:spLocks noGrp="1" noChangeArrowheads="1"/>
          </p:cNvSpPr>
          <p:nvPr>
            <p:ph type="title"/>
          </p:nvPr>
        </p:nvSpPr>
        <p:spPr/>
        <p:txBody>
          <a:bodyPr>
            <a:noAutofit/>
          </a:bodyPr>
          <a:lstStyle/>
          <a:p>
            <a:r>
              <a:rPr lang="en-US" sz="3600" dirty="0"/>
              <a:t>Shifts in </a:t>
            </a:r>
            <a:r>
              <a:rPr lang="en-US" sz="3600" dirty="0" smtClean="0"/>
              <a:t>assessment our understanding of student learning assessment</a:t>
            </a:r>
            <a:endParaRPr lang="en-US" sz="3600" dirty="0"/>
          </a:p>
        </p:txBody>
      </p:sp>
      <p:sp>
        <p:nvSpPr>
          <p:cNvPr id="49155" name="Rectangle 3"/>
          <p:cNvSpPr>
            <a:spLocks noGrp="1" noChangeArrowheads="1"/>
          </p:cNvSpPr>
          <p:nvPr>
            <p:ph type="body" sz="half" idx="1"/>
          </p:nvPr>
        </p:nvSpPr>
        <p:spPr>
          <a:xfrm>
            <a:off x="457200" y="2057400"/>
            <a:ext cx="4038600" cy="4068763"/>
          </a:xfrm>
        </p:spPr>
        <p:txBody>
          <a:bodyPr/>
          <a:lstStyle/>
          <a:p>
            <a:r>
              <a:rPr lang="en-US" sz="2600" dirty="0"/>
              <a:t>Scoring right, wrong answers</a:t>
            </a:r>
          </a:p>
          <a:p>
            <a:endParaRPr lang="en-US" sz="2600" dirty="0"/>
          </a:p>
          <a:p>
            <a:r>
              <a:rPr lang="en-US" sz="2600" dirty="0"/>
              <a:t>A single way to demonstrate knowledge, e.g. m/c or short-answer test</a:t>
            </a:r>
          </a:p>
          <a:p>
            <a:r>
              <a:rPr lang="en-US" sz="2600" dirty="0"/>
              <a:t>Simplified evidence</a:t>
            </a:r>
          </a:p>
        </p:txBody>
      </p:sp>
      <p:sp>
        <p:nvSpPr>
          <p:cNvPr id="49156" name="Rectangle 4"/>
          <p:cNvSpPr>
            <a:spLocks noGrp="1" noChangeArrowheads="1"/>
          </p:cNvSpPr>
          <p:nvPr>
            <p:ph type="body" sz="half" idx="2"/>
          </p:nvPr>
        </p:nvSpPr>
        <p:spPr>
          <a:xfrm>
            <a:off x="4648200" y="2057400"/>
            <a:ext cx="3924300" cy="3962400"/>
          </a:xfrm>
        </p:spPr>
        <p:txBody>
          <a:bodyPr/>
          <a:lstStyle/>
          <a:p>
            <a:r>
              <a:rPr lang="en-US" sz="2600" dirty="0"/>
              <a:t>Looking at the whole reasoning </a:t>
            </a:r>
            <a:r>
              <a:rPr lang="en-US" sz="2600" dirty="0" smtClean="0"/>
              <a:t>process</a:t>
            </a:r>
          </a:p>
          <a:p>
            <a:endParaRPr lang="en-US" sz="1400" dirty="0"/>
          </a:p>
          <a:p>
            <a:r>
              <a:rPr lang="en-US" sz="2600" dirty="0"/>
              <a:t>Multiple methods &amp; opportunities, e.g., open-ended tasks, projects, </a:t>
            </a:r>
            <a:r>
              <a:rPr lang="en-US" sz="2600" dirty="0" smtClean="0"/>
              <a:t>observations</a:t>
            </a:r>
          </a:p>
          <a:p>
            <a:endParaRPr lang="en-US" sz="1100" dirty="0"/>
          </a:p>
          <a:p>
            <a:r>
              <a:rPr lang="en-US" sz="2600" dirty="0"/>
              <a:t>Complex evidence</a:t>
            </a:r>
          </a:p>
        </p:txBody>
      </p:sp>
      <p:sp>
        <p:nvSpPr>
          <p:cNvPr id="4" name="TextBox 3"/>
          <p:cNvSpPr txBox="1"/>
          <p:nvPr/>
        </p:nvSpPr>
        <p:spPr>
          <a:xfrm>
            <a:off x="1828800" y="1676400"/>
            <a:ext cx="899092" cy="369332"/>
          </a:xfrm>
          <a:prstGeom prst="rect">
            <a:avLst/>
          </a:prstGeom>
          <a:noFill/>
        </p:spPr>
        <p:txBody>
          <a:bodyPr wrap="none" rtlCol="0">
            <a:spAutoFit/>
          </a:bodyPr>
          <a:lstStyle/>
          <a:p>
            <a:r>
              <a:rPr lang="en-US" dirty="0" smtClean="0"/>
              <a:t>From …</a:t>
            </a:r>
            <a:endParaRPr lang="en-US" dirty="0"/>
          </a:p>
        </p:txBody>
      </p:sp>
      <p:sp>
        <p:nvSpPr>
          <p:cNvPr id="8" name="TextBox 7"/>
          <p:cNvSpPr txBox="1"/>
          <p:nvPr/>
        </p:nvSpPr>
        <p:spPr>
          <a:xfrm>
            <a:off x="6172200" y="1752600"/>
            <a:ext cx="624210" cy="369332"/>
          </a:xfrm>
          <a:prstGeom prst="rect">
            <a:avLst/>
          </a:prstGeom>
          <a:noFill/>
        </p:spPr>
        <p:txBody>
          <a:bodyPr wrap="none" rtlCol="0">
            <a:spAutoFit/>
          </a:bodyPr>
          <a:lstStyle/>
          <a:p>
            <a:r>
              <a:rPr lang="en-US" dirty="0" smtClean="0"/>
              <a:t>To …</a:t>
            </a:r>
            <a:endParaRPr lang="en-US" dirty="0"/>
          </a:p>
        </p:txBody>
      </p:sp>
    </p:spTree>
    <p:extLst>
      <p:ext uri="{BB962C8B-B14F-4D97-AF65-F5344CB8AC3E}">
        <p14:creationId xmlns:p14="http://schemas.microsoft.com/office/powerpoint/2010/main" val="1284626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1564</Words>
  <Application>Microsoft Office PowerPoint</Application>
  <PresentationFormat>On-screen Show (4:3)</PresentationFormat>
  <Paragraphs>345</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Through a Different Lens: Teaching, Learning, and a New Role for Faculty</vt:lpstr>
      <vt:lpstr>The pendulum has swung . . .</vt:lpstr>
      <vt:lpstr>The national context . . .</vt:lpstr>
      <vt:lpstr>The institutional context . . .</vt:lpstr>
      <vt:lpstr>PowerPoint Presentation</vt:lpstr>
      <vt:lpstr>Is There a Quality Problem?</vt:lpstr>
      <vt:lpstr>What else? A convergence . . .</vt:lpstr>
      <vt:lpstr>Shifts in assessment our understanding of student learning assessment</vt:lpstr>
      <vt:lpstr>Shifts in assessment, cont.</vt:lpstr>
      <vt:lpstr>Shifts in assessment, cont.</vt:lpstr>
      <vt:lpstr>Shifts in assessment, cont.</vt:lpstr>
      <vt:lpstr>Methods appropriate for complex outcomes …</vt:lpstr>
      <vt:lpstr>Methods for documenting complex outcomes include …</vt:lpstr>
      <vt:lpstr>PowerPoint Presentation</vt:lpstr>
      <vt:lpstr>Let’s think about “use.”</vt:lpstr>
      <vt:lpstr>What else? A convergence . . .</vt:lpstr>
      <vt:lpstr>The old business model of college and “the great unbundling” (Kamenetz) -</vt:lpstr>
      <vt:lpstr>What if . . .</vt:lpstr>
      <vt:lpstr>If we focus on outcomes, what is the role of courses? Of faculty? </vt:lpstr>
      <vt:lpstr>Assessment becomes the key to</vt:lpstr>
      <vt:lpstr>The student’s role changes . . .</vt:lpstr>
      <vt:lpstr>The faculty’s work changes . . .</vt:lpstr>
      <vt:lpstr>The administrator’s role ...</vt:lpstr>
      <vt:lpstr>Cautions and questions . . .</vt:lpstr>
      <vt:lpstr>Why a new model for HE?</vt:lpstr>
      <vt:lpstr>Assessment is the linchpin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Wright</dc:creator>
  <cp:lastModifiedBy>Barbara Wright</cp:lastModifiedBy>
  <cp:revision>15</cp:revision>
  <dcterms:created xsi:type="dcterms:W3CDTF">2012-08-15T14:44:59Z</dcterms:created>
  <dcterms:modified xsi:type="dcterms:W3CDTF">2012-08-16T12:55:09Z</dcterms:modified>
</cp:coreProperties>
</file>